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257" r:id="rId2"/>
    <p:sldId id="321" r:id="rId3"/>
    <p:sldId id="260" r:id="rId4"/>
    <p:sldId id="322" r:id="rId5"/>
    <p:sldId id="266" r:id="rId6"/>
    <p:sldId id="314" r:id="rId7"/>
    <p:sldId id="315" r:id="rId8"/>
    <p:sldId id="306" r:id="rId9"/>
    <p:sldId id="307" r:id="rId10"/>
    <p:sldId id="308" r:id="rId11"/>
    <p:sldId id="309" r:id="rId12"/>
    <p:sldId id="310" r:id="rId13"/>
    <p:sldId id="312" r:id="rId14"/>
    <p:sldId id="311" r:id="rId15"/>
    <p:sldId id="313" r:id="rId16"/>
    <p:sldId id="316" r:id="rId17"/>
    <p:sldId id="273" r:id="rId18"/>
    <p:sldId id="305" r:id="rId19"/>
    <p:sldId id="317" r:id="rId20"/>
    <p:sldId id="318" r:id="rId21"/>
    <p:sldId id="291" r:id="rId22"/>
    <p:sldId id="302" r:id="rId23"/>
    <p:sldId id="304" r:id="rId24"/>
    <p:sldId id="325" r:id="rId25"/>
    <p:sldId id="324" r:id="rId26"/>
    <p:sldId id="270" r:id="rId27"/>
    <p:sldId id="319" r:id="rId28"/>
    <p:sldId id="272" r:id="rId29"/>
    <p:sldId id="276" r:id="rId30"/>
    <p:sldId id="277" r:id="rId31"/>
    <p:sldId id="320" r:id="rId32"/>
    <p:sldId id="275" r:id="rId33"/>
    <p:sldId id="279" r:id="rId34"/>
    <p:sldId id="280" r:id="rId35"/>
    <p:sldId id="281" r:id="rId36"/>
    <p:sldId id="282" r:id="rId37"/>
    <p:sldId id="283" r:id="rId38"/>
    <p:sldId id="284" r:id="rId39"/>
    <p:sldId id="263" r:id="rId40"/>
    <p:sldId id="323" r:id="rId41"/>
    <p:sldId id="297" r:id="rId42"/>
    <p:sldId id="298" r:id="rId43"/>
    <p:sldId id="299" r:id="rId44"/>
    <p:sldId id="300" r:id="rId45"/>
    <p:sldId id="301" r:id="rId46"/>
  </p:sldIdLst>
  <p:sldSz cx="12192000" cy="6858000"/>
  <p:notesSz cx="6864350" cy="99964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0016" autoAdjust="0"/>
    <p:restoredTop sz="94667" autoAdjust="0"/>
  </p:normalViewPr>
  <p:slideViewPr>
    <p:cSldViewPr snapToGrid="0">
      <p:cViewPr varScale="1">
        <p:scale>
          <a:sx n="62" d="100"/>
          <a:sy n="62" d="100"/>
        </p:scale>
        <p:origin x="636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80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552" cy="501560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8210" y="0"/>
            <a:ext cx="2974552" cy="501560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fld id="{F8C018F8-6EBE-4E1F-B574-01E2236581BE}" type="datetimeFigureOut">
              <a:rPr lang="de-DE" smtClean="0"/>
              <a:t>18.10.2021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49363"/>
            <a:ext cx="5994400" cy="33734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41" tIns="48171" rIns="96341" bIns="48171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6435" y="4810810"/>
            <a:ext cx="5491480" cy="3936117"/>
          </a:xfrm>
          <a:prstGeom prst="rect">
            <a:avLst/>
          </a:prstGeom>
        </p:spPr>
        <p:txBody>
          <a:bodyPr vert="horz" lIns="96341" tIns="48171" rIns="96341" bIns="48171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94929"/>
            <a:ext cx="2974552" cy="501559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8210" y="9494929"/>
            <a:ext cx="2974552" cy="501559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9950DD6F-1246-427C-A91F-D728249BF55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98320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82772" indent="-301066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204265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85971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167677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649383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3131088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612794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4094500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268B2D24-409A-4130-8EA2-8C4E17A972EE}" type="slidenum">
              <a:rPr lang="de-DE" altLang="de-DE" sz="1400"/>
              <a:pPr/>
              <a:t>2</a:t>
            </a:fld>
            <a:endParaRPr lang="de-DE" altLang="de-DE" sz="1400" dirty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298450" y="911225"/>
            <a:ext cx="7807325" cy="4392613"/>
          </a:xfrm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Das ist Mr. </a:t>
            </a:r>
            <a:r>
              <a:rPr lang="de-DE" altLang="de-DE" sz="800" b="1" dirty="0">
                <a:latin typeface="Arial" panose="020B0604020202020204" pitchFamily="34" charset="0"/>
              </a:rPr>
              <a:t>Peter A. Stewart (1921-1993)</a:t>
            </a:r>
            <a:r>
              <a:rPr lang="de-DE" altLang="de-DE" sz="800" dirty="0">
                <a:latin typeface="Arial" panose="020B0604020202020204" pitchFamily="34" charset="0"/>
              </a:rPr>
              <a:t>, kanadischer Physiologe, Mathematiker und Physiker,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der 1981 seine Arbeit „</a:t>
            </a:r>
            <a:r>
              <a:rPr lang="de-DE" altLang="de-DE" sz="800" b="1" dirty="0">
                <a:latin typeface="Arial" panose="020B0604020202020204" pitchFamily="34" charset="0"/>
              </a:rPr>
              <a:t>How to understand acid-base</a:t>
            </a:r>
            <a:r>
              <a:rPr lang="de-DE" altLang="de-DE" sz="800" dirty="0">
                <a:latin typeface="Arial" panose="020B0604020202020204" pitchFamily="34" charset="0"/>
              </a:rPr>
              <a:t>“ veröffentlichte.</a:t>
            </a:r>
          </a:p>
          <a:p>
            <a:pPr eaLnBrk="1" hangingPunct="1">
              <a:lnSpc>
                <a:spcPct val="80000"/>
              </a:lnSpc>
            </a:pPr>
            <a:endParaRPr lang="de-DE" altLang="de-DE" sz="8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Rehm, Konzen, Peter und Finsterer aus Großhadern ( in „Anästhesist“ 2004, 53:347-357) zitieren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Bellomo et al., die die Leistung von Peter Stewart mit einer </a:t>
            </a:r>
            <a:r>
              <a:rPr lang="de-DE" altLang="de-DE" sz="800" b="1" dirty="0">
                <a:latin typeface="Arial" panose="020B0604020202020204" pitchFamily="34" charset="0"/>
              </a:rPr>
              <a:t>kopernikanischen Wende</a:t>
            </a:r>
            <a:r>
              <a:rPr lang="de-DE" altLang="de-DE" sz="800" dirty="0">
                <a:latin typeface="Arial" panose="020B0604020202020204" pitchFamily="34" charset="0"/>
              </a:rPr>
              <a:t> vergleichen.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Ich möchte mich dieser Meinung anschließen. </a:t>
            </a:r>
          </a:p>
          <a:p>
            <a:pPr eaLnBrk="1" hangingPunct="1">
              <a:lnSpc>
                <a:spcPct val="80000"/>
              </a:lnSpc>
            </a:pPr>
            <a:endParaRPr lang="de-DE" altLang="de-DE" sz="8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Die Interpretation des Säure-Basen-Haushalt nach Stewart ist meines Erachtens der sog. „klassischen“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Betrachtung, wie sie in jedem Lehrbuch steht, überlegen.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Die „klassische“ Betrachtung, insbesondere die Henderson-Hasselbalch-Gleichung wird jedoch nicht „abgeschafft“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werden müssen. Man wird vielmehr sehen, daß die Betrachtung nach Stewart das Verständnis für den Säure-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Basen-Haushalt beträchtlich erweitert, manche bisherigen Erkenntnisse in Frage stellt und insbesondere die Rolle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des Bicarbonats und der sog. „Puffer“ neu bewertet.</a:t>
            </a:r>
          </a:p>
          <a:p>
            <a:pPr eaLnBrk="1" hangingPunct="1">
              <a:lnSpc>
                <a:spcPct val="80000"/>
              </a:lnSpc>
            </a:pPr>
            <a:endParaRPr lang="de-DE" altLang="de-DE" sz="8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de-DE" altLang="de-DE" sz="8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Peter Stewart, der schon vor fast 20 Jahren verstarb, hat gesagt, daß </a:t>
            </a:r>
            <a:r>
              <a:rPr lang="de-DE" altLang="de-DE" sz="800" b="1" dirty="0">
                <a:latin typeface="Arial" panose="020B0604020202020204" pitchFamily="34" charset="0"/>
              </a:rPr>
              <a:t>drei Faktoren den pH-Wert bestimmen</a:t>
            </a:r>
            <a:r>
              <a:rPr lang="de-DE" altLang="de-DE" sz="800" dirty="0">
                <a:latin typeface="Arial" panose="020B0604020202020204" pitchFamily="34" charset="0"/>
              </a:rPr>
              <a:t>: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de-DE" altLang="de-DE" sz="800" b="1" dirty="0">
                <a:latin typeface="Arial" panose="020B0604020202020204" pitchFamily="34" charset="0"/>
              </a:rPr>
              <a:t>die starken Ionen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de-DE" altLang="de-DE" sz="800" b="1" dirty="0">
                <a:latin typeface="Arial" panose="020B0604020202020204" pitchFamily="34" charset="0"/>
              </a:rPr>
              <a:t>der Kohlendioxidpartialdruck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de-DE" altLang="de-DE" sz="800" b="1" dirty="0">
                <a:latin typeface="Arial" panose="020B0604020202020204" pitchFamily="34" charset="0"/>
              </a:rPr>
              <a:t>die Summe der Konzentration der schwachen Säuren</a:t>
            </a:r>
            <a:r>
              <a:rPr lang="de-DE" altLang="de-DE" sz="800" dirty="0">
                <a:latin typeface="Arial" panose="020B0604020202020204" pitchFamily="34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endParaRPr lang="de-DE" altLang="de-DE" sz="8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Diese drei Faktoren nannte er </a:t>
            </a:r>
            <a:r>
              <a:rPr lang="de-DE" altLang="de-DE" sz="800" b="1" dirty="0">
                <a:latin typeface="Arial" panose="020B0604020202020204" pitchFamily="34" charset="0"/>
              </a:rPr>
              <a:t>unabhängige Faktoren</a:t>
            </a:r>
            <a:r>
              <a:rPr lang="de-DE" altLang="de-DE" sz="800" dirty="0">
                <a:latin typeface="Arial" panose="020B0604020202020204" pitchFamily="34" charset="0"/>
              </a:rPr>
              <a:t>, d.h. </a:t>
            </a:r>
            <a:r>
              <a:rPr lang="de-DE" altLang="de-DE" sz="800" b="1" dirty="0">
                <a:latin typeface="Arial" panose="020B0604020202020204" pitchFamily="34" charset="0"/>
              </a:rPr>
              <a:t>sie bestimmen den pH-Wert und die Bicarbonat-Konzetration</a:t>
            </a:r>
            <a:r>
              <a:rPr lang="de-DE" altLang="de-DE" sz="800" dirty="0">
                <a:latin typeface="Arial" panose="020B0604020202020204" pitchFamily="34" charset="0"/>
              </a:rPr>
              <a:t>.</a:t>
            </a:r>
          </a:p>
          <a:p>
            <a:pPr eaLnBrk="1" hangingPunct="1">
              <a:lnSpc>
                <a:spcPct val="80000"/>
              </a:lnSpc>
            </a:pPr>
            <a:endParaRPr lang="de-DE" altLang="de-DE" sz="8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Im Gegensatz dazu nannte er den </a:t>
            </a:r>
            <a:r>
              <a:rPr lang="de-DE" altLang="de-DE" sz="800" b="1" dirty="0">
                <a:latin typeface="Arial" panose="020B0604020202020204" pitchFamily="34" charset="0"/>
              </a:rPr>
              <a:t>pH-Wert </a:t>
            </a:r>
            <a:r>
              <a:rPr lang="de-DE" altLang="de-DE" sz="800" dirty="0">
                <a:latin typeface="Arial" panose="020B0604020202020204" pitchFamily="34" charset="0"/>
              </a:rPr>
              <a:t>(die Konzentration der sog. Wasserstoffionen) und die </a:t>
            </a:r>
            <a:r>
              <a:rPr lang="de-DE" altLang="de-DE" sz="800" b="1" dirty="0">
                <a:latin typeface="Arial" panose="020B0604020202020204" pitchFamily="34" charset="0"/>
              </a:rPr>
              <a:t>Bicarbonat-Konzentration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800" b="1" dirty="0">
                <a:latin typeface="Arial" panose="020B0604020202020204" pitchFamily="34" charset="0"/>
              </a:rPr>
              <a:t>abhängige Faktoren</a:t>
            </a:r>
            <a:r>
              <a:rPr lang="de-DE" altLang="de-DE" sz="800" dirty="0">
                <a:latin typeface="Arial" panose="020B0604020202020204" pitchFamily="34" charset="0"/>
              </a:rPr>
              <a:t>, d.h. </a:t>
            </a:r>
            <a:r>
              <a:rPr lang="de-DE" altLang="de-DE" sz="800" b="1" dirty="0">
                <a:latin typeface="Arial" panose="020B0604020202020204" pitchFamily="34" charset="0"/>
              </a:rPr>
              <a:t>ihre Konzentration wird durch die unabhängigen Faktoren bestimmt</a:t>
            </a:r>
            <a:r>
              <a:rPr lang="de-DE" altLang="de-DE" sz="800" dirty="0">
                <a:latin typeface="Arial" panose="020B0604020202020204" pitchFamily="34" charset="0"/>
              </a:rPr>
              <a:t>.</a:t>
            </a:r>
          </a:p>
          <a:p>
            <a:pPr eaLnBrk="1" hangingPunct="1">
              <a:lnSpc>
                <a:spcPct val="80000"/>
              </a:lnSpc>
            </a:pPr>
            <a:endParaRPr lang="de-DE" altLang="de-DE" sz="8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de-DE" altLang="de-DE" sz="8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Es gelten nach Stewart </a:t>
            </a:r>
            <a:r>
              <a:rPr lang="de-DE" altLang="de-DE" sz="800" b="1" dirty="0">
                <a:latin typeface="Arial" panose="020B0604020202020204" pitchFamily="34" charset="0"/>
              </a:rPr>
              <a:t>drei Grundsätze</a:t>
            </a:r>
            <a:r>
              <a:rPr lang="de-DE" altLang="de-DE" sz="800" dirty="0">
                <a:latin typeface="Arial" panose="020B0604020202020204" pitchFamily="34" charset="0"/>
              </a:rPr>
              <a:t>: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de-DE" altLang="de-DE" sz="800" dirty="0">
                <a:latin typeface="Arial" panose="020B0604020202020204" pitchFamily="34" charset="0"/>
              </a:rPr>
              <a:t>die </a:t>
            </a:r>
            <a:r>
              <a:rPr lang="de-DE" altLang="de-DE" sz="800" b="1" dirty="0">
                <a:latin typeface="Arial" panose="020B0604020202020204" pitchFamily="34" charset="0"/>
              </a:rPr>
              <a:t>Elektroneutraliät</a:t>
            </a:r>
            <a:r>
              <a:rPr lang="de-DE" altLang="de-DE" sz="800" dirty="0">
                <a:latin typeface="Arial" panose="020B0604020202020204" pitchFamily="34" charset="0"/>
              </a:rPr>
              <a:t>,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   d.h. in einer wäßrigen Lösung ist die Konzentration der positiven Ladungen gleich der Konzentration der negativen Ladungen.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de-DE" altLang="de-DE" sz="800" dirty="0">
                <a:latin typeface="Arial" panose="020B0604020202020204" pitchFamily="34" charset="0"/>
              </a:rPr>
              <a:t>es gelten die </a:t>
            </a:r>
            <a:r>
              <a:rPr lang="de-DE" altLang="de-DE" sz="800" b="1" dirty="0">
                <a:latin typeface="Arial" panose="020B0604020202020204" pitchFamily="34" charset="0"/>
              </a:rPr>
              <a:t>Dissoziationsgleichgewichte aller in der Lösung vorhandenen schwachen Säuren</a:t>
            </a:r>
            <a:r>
              <a:rPr lang="de-DE" altLang="de-DE" sz="800" dirty="0">
                <a:latin typeface="Arial" panose="020B0604020202020204" pitchFamily="34" charset="0"/>
              </a:rPr>
              <a:t> und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   es gilt das </a:t>
            </a:r>
            <a:r>
              <a:rPr lang="de-DE" altLang="de-DE" sz="800" b="1" dirty="0">
                <a:latin typeface="Arial" panose="020B0604020202020204" pitchFamily="34" charset="0"/>
              </a:rPr>
              <a:t>Ionenprodukt des Wassers</a:t>
            </a:r>
            <a:r>
              <a:rPr lang="de-DE" altLang="de-DE" sz="800" dirty="0">
                <a:latin typeface="Arial" panose="020B0604020202020204" pitchFamily="34" charset="0"/>
              </a:rPr>
              <a:t> ( pH + pOH = 14): was bei genauerer Betrachtung nichts anderes ist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   als das Dissoziationsgleichgewicht einer schwachen Säure – nämlich Wasser.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de-DE" altLang="de-DE" sz="800" dirty="0">
                <a:latin typeface="Arial" panose="020B0604020202020204" pitchFamily="34" charset="0"/>
              </a:rPr>
              <a:t>es gilt der Grundsatz der </a:t>
            </a:r>
            <a:r>
              <a:rPr lang="de-DE" altLang="de-DE" sz="800" b="1" dirty="0">
                <a:latin typeface="Arial" panose="020B0604020202020204" pitchFamily="34" charset="0"/>
              </a:rPr>
              <a:t>Massenerhaltung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   (wobei dieser fundamentale Grundsatz im alltäglichen Umgang mit dem Stewart-Konzept keine praktische Bedeutung hat).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endParaRPr lang="de-DE" altLang="de-DE" sz="8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800" b="1" dirty="0">
                <a:latin typeface="Arial" panose="020B0604020202020204" pitchFamily="34" charset="0"/>
              </a:rPr>
              <a:t>Man wird sehen, daß es vor allem das Prinzip der Elektroneutralität ist, das via Ionenprodukt des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800" b="1" dirty="0">
                <a:latin typeface="Arial" panose="020B0604020202020204" pitchFamily="34" charset="0"/>
              </a:rPr>
              <a:t>Wassers den pH-Wert einstellt.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800" b="1" dirty="0">
                <a:latin typeface="Arial" panose="020B0604020202020204" pitchFamily="34" charset="0"/>
              </a:rPr>
              <a:t>Dabei spielen die in einer Lösung vorhandenen Ionen bei der pH-Wert-Einstellung die entscheidende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800" b="1" dirty="0">
                <a:latin typeface="Arial" panose="020B0604020202020204" pitchFamily="34" charset="0"/>
              </a:rPr>
              <a:t>Rolle.</a:t>
            </a:r>
          </a:p>
          <a:p>
            <a:pPr eaLnBrk="1" hangingPunct="1">
              <a:lnSpc>
                <a:spcPct val="80000"/>
              </a:lnSpc>
            </a:pPr>
            <a:endParaRPr lang="de-DE" altLang="de-DE" sz="800" b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Oder anders ausgedrückt: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800" b="1" dirty="0">
                <a:latin typeface="Arial" panose="020B0604020202020204" pitchFamily="34" charset="0"/>
              </a:rPr>
              <a:t>Es ist die Ionenzusammensetzung einer Lösung, die ihren pH-Wert bestimmt.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800" b="1" dirty="0">
                <a:latin typeface="Arial" panose="020B0604020202020204" pitchFamily="34" charset="0"/>
              </a:rPr>
              <a:t>Wenn die Ionenzusammensetzung einer Lösung verändert wird, wird auch der pH-Wert verändert</a:t>
            </a:r>
            <a:r>
              <a:rPr lang="de-DE" altLang="de-DE" sz="800" dirty="0">
                <a:latin typeface="Arial" panose="020B0604020202020204" pitchFamily="34" charset="0"/>
              </a:rPr>
              <a:t>.</a:t>
            </a:r>
          </a:p>
          <a:p>
            <a:pPr eaLnBrk="1" hangingPunct="1">
              <a:lnSpc>
                <a:spcPct val="80000"/>
              </a:lnSpc>
            </a:pPr>
            <a:endParaRPr lang="de-DE" altLang="de-DE" sz="8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Alle Organe, bzw. alle Zellen unseres Körpers, die pH-Wert-Veränderungen herbeiführen (sei es im Plasma oder in anderen Kompartimenten)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arbeiten dabei mit Veränderungen der Ionen-Zusammensetzung der jeweiligen Kompartimente.</a:t>
            </a:r>
          </a:p>
          <a:p>
            <a:pPr eaLnBrk="1" hangingPunct="1">
              <a:lnSpc>
                <a:spcPct val="80000"/>
              </a:lnSpc>
            </a:pPr>
            <a:endParaRPr lang="de-DE" altLang="de-DE" sz="8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Um diese Sätze verständlicher werden zu lassen, fange ich von vorne an.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Ich beginne mit einer simplen Frage: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800" b="1" dirty="0">
                <a:latin typeface="Arial" panose="020B0604020202020204" pitchFamily="34" charset="0"/>
              </a:rPr>
              <a:t>„Was ist der pH-Wert?“</a:t>
            </a:r>
          </a:p>
          <a:p>
            <a:pPr eaLnBrk="1" hangingPunct="1">
              <a:lnSpc>
                <a:spcPct val="80000"/>
              </a:lnSpc>
            </a:pPr>
            <a:endParaRPr lang="de-DE" altLang="de-DE" sz="8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de-DE" altLang="de-DE" sz="8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de-DE" altLang="de-DE" sz="8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de-DE" altLang="de-DE" sz="8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983669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82772" indent="-301066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204265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85971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167677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649383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3131088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612794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4094500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87B36A6C-2FEB-4E87-8218-D307BB7EB43F}" type="slidenum">
              <a:rPr lang="de-DE" altLang="de-DE" sz="1400"/>
              <a:pPr/>
              <a:t>42</a:t>
            </a:fld>
            <a:endParaRPr lang="de-DE" altLang="de-DE" sz="1400" dirty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13" y="839788"/>
            <a:ext cx="7188200" cy="4044950"/>
          </a:xfrm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Zuerst noch einmal die Säure-Basen-Gleichung des Wassers: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in destilliertem Wasser ist der pH-Wert 7, d.h. es liegen 100 nanomol/l Oxonium-Ionen und </a:t>
            </a:r>
            <a:r>
              <a:rPr lang="de-DE" altLang="de-DE" b="1" dirty="0">
                <a:latin typeface="Arial" panose="020B0604020202020204" pitchFamily="34" charset="0"/>
              </a:rPr>
              <a:t>genauso viele</a:t>
            </a:r>
            <a:r>
              <a:rPr lang="de-DE" altLang="de-DE" dirty="0">
                <a:latin typeface="Arial" panose="020B0604020202020204" pitchFamily="34" charset="0"/>
              </a:rPr>
              <a:t> Hydroxid-Ionen in der wäßrigen Lösung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vor: die Lösung hat einen</a:t>
            </a:r>
            <a:r>
              <a:rPr lang="de-DE" altLang="de-DE" b="1" dirty="0">
                <a:latin typeface="Arial" panose="020B0604020202020204" pitchFamily="34" charset="0"/>
              </a:rPr>
              <a:t> neutralen</a:t>
            </a:r>
            <a:r>
              <a:rPr lang="de-DE" altLang="de-DE" dirty="0">
                <a:latin typeface="Arial" panose="020B0604020202020204" pitchFamily="34" charset="0"/>
              </a:rPr>
              <a:t> pH-Wert.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In unserem Plasma beträgt der normale pH-Wert 7,4, d.h. unser Plasma ist immer alkalisch, obwohl wir im Klinikjargon davon sprechen,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daß ein Patient „sauer“ ist, wenn sein pH-Wert kleiner 7,35 ist. Dann ist der Patient acidotisch.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Sauer (im chemisch korrekten Sinn) ist der Patient, bzw. sein Plasma erst, wenn sein pH-Wert kleiner 7,0 ist. 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Bei der pH-Wert-Änderung von 7,4 auf  7,0 hat die Konzentration der Plasma-Oxonium-Ionen „nur“ um 60 nanomol/l zugenommen.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Diese sehr geringe Konzentrationszunahme dieser allerdings hochreaktiven Teilchen (stärkste im menschlichen Körper vorkommende Säure!)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entscheidet aber über Leben und Tod.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Analog ist es bei der Zunahme der Hydroxid-Ionen (stärkste im menschlichen Körper vorkommende Base):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steigt der pH auf max. 7,8 stirbt der Mensch.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Das bedeutet, daß die Konstanthaltung des pH-Wertes und des pOH-Wertes (Konzentration der Hydroxid-Ionen), oder besser das </a:t>
            </a: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Gleichgewicht zwischen pH und pOH</a:t>
            </a:r>
            <a:r>
              <a:rPr lang="de-DE" altLang="de-DE" dirty="0">
                <a:latin typeface="Arial" panose="020B0604020202020204" pitchFamily="34" charset="0"/>
              </a:rPr>
              <a:t> für das Überleben absolut essentiell ist. 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Aber wie werden pH-Wert und pOH-Wert im Gleichgewicht gehalten?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Wenn man dazu die erste Gleichung auf der Folie, also nur die Säure-Basen-Reaktion des Wassers betrachtet, wäre es denkbar, daß für eine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pH-Wert-Änderung die Wassermoleküle stärker miteinander reagieren. Dabei würden also mehr Oxonium- und Hydroxid-Ionen pro Zeiteinheit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im Verhältnis 1:1 miteinander reagieren.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Nehmen wir einmal an, es würden nicht 10 </a:t>
            </a:r>
            <a:r>
              <a:rPr lang="de-DE" altLang="de-DE" baseline="30000" dirty="0">
                <a:latin typeface="Arial" panose="020B0604020202020204" pitchFamily="34" charset="0"/>
              </a:rPr>
              <a:t>– 7</a:t>
            </a:r>
            <a:r>
              <a:rPr lang="de-DE" altLang="de-DE" dirty="0">
                <a:latin typeface="Arial" panose="020B0604020202020204" pitchFamily="34" charset="0"/>
              </a:rPr>
              <a:t> sondern 10 </a:t>
            </a:r>
            <a:r>
              <a:rPr lang="de-DE" altLang="de-DE" baseline="30000" dirty="0">
                <a:latin typeface="Arial" panose="020B0604020202020204" pitchFamily="34" charset="0"/>
              </a:rPr>
              <a:t>– 6</a:t>
            </a:r>
            <a:r>
              <a:rPr lang="de-DE" altLang="de-DE" dirty="0">
                <a:latin typeface="Arial" panose="020B0604020202020204" pitchFamily="34" charset="0"/>
              </a:rPr>
              <a:t> mmol/l Oxonium-Ionen und Hydroxid-Ionen entstehen.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Die Elektroneutralität wäre gegeben, die Lösung wäre pH-neutral (!), da die Hydroxid-Ionen-Konzentration </a:t>
            </a:r>
            <a:r>
              <a:rPr lang="de-DE" altLang="de-DE" b="1" dirty="0">
                <a:latin typeface="Arial" panose="020B0604020202020204" pitchFamily="34" charset="0"/>
              </a:rPr>
              <a:t>gleich</a:t>
            </a:r>
            <a:r>
              <a:rPr lang="de-DE" altLang="de-DE" dirty="0">
                <a:latin typeface="Arial" panose="020B0604020202020204" pitchFamily="34" charset="0"/>
              </a:rPr>
              <a:t> der Oxonium-Ionen-Konzentration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ist. Der pH-Wert wäre aber 6 und daß, obwohl die Lösung neutral wäre!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Und das Ionenprodukt des Wassers wäre nicht mehr 14 sondern 12 (pH = 6, pOH = 6).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Wie man sieht, ist dies offensichtlich </a:t>
            </a:r>
            <a:r>
              <a:rPr lang="de-DE" altLang="de-DE" b="1" dirty="0">
                <a:latin typeface="Arial" panose="020B0604020202020204" pitchFamily="34" charset="0"/>
              </a:rPr>
              <a:t>nicht</a:t>
            </a:r>
            <a:r>
              <a:rPr lang="de-DE" altLang="de-DE" dirty="0">
                <a:latin typeface="Arial" panose="020B0604020202020204" pitchFamily="34" charset="0"/>
              </a:rPr>
              <a:t> der Weg auf dem via Reaktion des Wassers der pH-Wert eingestellt wird.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Wie funktioniert denn dann die pH-Wert-Änderung durch das Wasser bzw. die Ionen?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Bei den Überlegungen zu diesem Script ist mir eine alte Reaktion aus dem Chemie-Unterricht eingefallen, mit der man zeigen kann, wie der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pH-Wert einer wäßrigen Lösung durch Änderung ihrer Ionenzusammensetzung dramatisch geändert werden kann – und zwar </a:t>
            </a:r>
            <a:r>
              <a:rPr lang="de-DE" altLang="de-DE" b="1" dirty="0">
                <a:latin typeface="Arial" panose="020B0604020202020204" pitchFamily="34" charset="0"/>
              </a:rPr>
              <a:t>ohne</a:t>
            </a:r>
            <a:r>
              <a:rPr lang="de-DE" altLang="de-DE" dirty="0">
                <a:latin typeface="Arial" panose="020B0604020202020204" pitchFamily="34" charset="0"/>
              </a:rPr>
              <a:t> Zugabe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oder Wegnahme von Wasserstoffionen, Hydroxidionen oder gar Bicarbonat.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Dazu betrachten wir die </a:t>
            </a:r>
            <a:r>
              <a:rPr lang="de-DE" altLang="de-DE" b="1" dirty="0">
                <a:latin typeface="Arial" panose="020B0604020202020204" pitchFamily="34" charset="0"/>
              </a:rPr>
              <a:t>Gleichung mit dem Natrium</a:t>
            </a:r>
            <a:r>
              <a:rPr lang="de-DE" altLang="de-DE" dirty="0">
                <a:latin typeface="Arial" panose="020B0604020202020204" pitchFamily="34" charset="0"/>
              </a:rPr>
              <a:t>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Chemieunterricht in der 8. Klasse: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unsere Chemielehrererin zog sich sehr effektvoll Schutzbrille und Schutzhandschuhe an. Danach nahm sie aus einer Flasche mit Parrafinöl ein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kleines Stück elementares Natrium (chem. Zeichen</a:t>
            </a:r>
            <a:r>
              <a:rPr lang="de-DE" altLang="de-DE" b="1" dirty="0">
                <a:latin typeface="Arial" panose="020B0604020202020204" pitchFamily="34" charset="0"/>
              </a:rPr>
              <a:t> Na</a:t>
            </a:r>
            <a:r>
              <a:rPr lang="de-DE" altLang="de-DE" dirty="0">
                <a:latin typeface="Arial" panose="020B0604020202020204" pitchFamily="34" charset="0"/>
              </a:rPr>
              <a:t>, nicht: Na</a:t>
            </a:r>
            <a:r>
              <a:rPr lang="de-DE" altLang="de-DE" baseline="30000" dirty="0">
                <a:latin typeface="Arial" panose="020B0604020202020204" pitchFamily="34" charset="0"/>
              </a:rPr>
              <a:t>+</a:t>
            </a:r>
            <a:r>
              <a:rPr lang="de-DE" altLang="de-DE" dirty="0">
                <a:latin typeface="Arial" panose="020B0604020202020204" pitchFamily="34" charset="0"/>
              </a:rPr>
              <a:t> ).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Sie schnitt das weiche Metall auf, die Schnittfläche glänzte einen Moment silbrig, dann lief sie an und wurde trübe: das elementare Natrium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reagierte sofort mit dem Wasser, das in der Luft enthalten ist.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Dann schnitt unsere Lehrerin ein erbsgroßes Stück Natrium ab, warf es vorsichtig in ein bereitstehendes Gefäß mit Wasser (hinter einer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Schutzscheibe) und trat sofort einen Schritt zurück. Das Natrium begann sofort wie ein kleines Schnellboot auf der Wasseroberfläche hin- und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herzurasen, dabei entstanden Gasbläschen und ein im Wasser steckendes Thermometer zeigte einen raschen Temperaturanstieg: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es handelte sich um eine stark exotherme Reaktion.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Die obenstehende Gleichung zeigt, was passiert war.</a:t>
            </a: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Elementares</a:t>
            </a:r>
            <a:r>
              <a:rPr lang="de-DE" altLang="de-DE" dirty="0">
                <a:latin typeface="Arial" panose="020B0604020202020204" pitchFamily="34" charset="0"/>
              </a:rPr>
              <a:t> Natrium hat die Ordnungszahl 11, es hat also elf Protonen in seinem Kern und elf Elektronen, die den Kern „umkreisen“.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In diesem Zustand ist es elektrisch neutral.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Das äußerste Elektron ist „allein“ ins seinem Orbital (seiner Elektronenschale). Das ist ein energetisch sehr ungünstiger Zustand.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Das Natrium-</a:t>
            </a:r>
            <a:r>
              <a:rPr lang="de-DE" altLang="de-DE" b="1" dirty="0">
                <a:latin typeface="Arial" panose="020B0604020202020204" pitchFamily="34" charset="0"/>
              </a:rPr>
              <a:t>Atom</a:t>
            </a:r>
            <a:r>
              <a:rPr lang="de-DE" altLang="de-DE" dirty="0">
                <a:latin typeface="Arial" panose="020B0604020202020204" pitchFamily="34" charset="0"/>
              </a:rPr>
              <a:t> hat also das heftige Bestreben sein äußerstes Elektron „loszuwerden“, oder besser: einem Reaktionspartner zu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übertragen. Damit erhält das entstehende Natrium-</a:t>
            </a:r>
            <a:r>
              <a:rPr lang="de-DE" altLang="de-DE" b="1" dirty="0">
                <a:latin typeface="Arial" panose="020B0604020202020204" pitchFamily="34" charset="0"/>
              </a:rPr>
              <a:t>Ion </a:t>
            </a:r>
            <a:r>
              <a:rPr lang="de-DE" altLang="de-DE" dirty="0">
                <a:latin typeface="Arial" panose="020B0604020202020204" pitchFamily="34" charset="0"/>
              </a:rPr>
              <a:t>die Elektronenkonfiguration des Edelgases Neon (OZ 10). Seine drei Orbitale sind mit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Elektronenpaaren komplett aufgefüllt. </a:t>
            </a:r>
            <a:r>
              <a:rPr lang="de-DE" altLang="de-DE" b="1" dirty="0">
                <a:latin typeface="Arial" panose="020B0604020202020204" pitchFamily="34" charset="0"/>
              </a:rPr>
              <a:t>Dieser Zustand ist energetisch sehr stabil</a:t>
            </a:r>
            <a:r>
              <a:rPr lang="de-DE" altLang="de-DE" dirty="0">
                <a:latin typeface="Arial" panose="020B0604020202020204" pitchFamily="34" charset="0"/>
              </a:rPr>
              <a:t>, wie man an der namensgebenden Reaktionsträgheit der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Edelgase ermessen kann: „zu edel, um sich mit anderen abzugeben“. 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Ein Natrium-Ion ist energetisch ein sehr stabiles Teilchen. Chemisch gesehen ist es inert</a:t>
            </a:r>
            <a:r>
              <a:rPr lang="de-DE" altLang="de-DE" dirty="0">
                <a:latin typeface="Arial" panose="020B0604020202020204" pitchFamily="34" charset="0"/>
              </a:rPr>
              <a:t>: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d.h. sein Bestreben chemisch zu reagieren ist sehr gering.</a:t>
            </a: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Es bleibt in unserem Körper immer ein Ion. Es bleibt vollständig dissoziiert in der wäßrigen Lösung</a:t>
            </a:r>
            <a:r>
              <a:rPr lang="de-DE" altLang="de-DE" dirty="0">
                <a:latin typeface="Arial" panose="020B0604020202020204" pitchFamily="34" charset="0"/>
              </a:rPr>
              <a:t>.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Es läßt sich in unserem Körper nicht in elementares Natrium und damit in ein ungeladenes Teilchen „zurückverwandeln“. </a:t>
            </a: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Dieser Umstand ist für die hier angestellte Betrachtung von größter Wichtigkeit</a:t>
            </a:r>
            <a:r>
              <a:rPr lang="de-DE" altLang="de-DE" dirty="0">
                <a:latin typeface="Arial" panose="020B0604020202020204" pitchFamily="34" charset="0"/>
              </a:rPr>
              <a:t>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Bei dem im Chemieunterricht durchgeführten Experiment reagiert also das elementare Natrium </a:t>
            </a:r>
            <a:r>
              <a:rPr lang="de-DE" altLang="de-DE" b="1" dirty="0">
                <a:latin typeface="Arial" panose="020B0604020202020204" pitchFamily="34" charset="0"/>
              </a:rPr>
              <a:t>mit Wasser</a:t>
            </a:r>
            <a:r>
              <a:rPr lang="de-DE" altLang="de-DE" dirty="0">
                <a:latin typeface="Arial" panose="020B0604020202020204" pitchFamily="34" charset="0"/>
              </a:rPr>
              <a:t>(!).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Es entstehen </a:t>
            </a:r>
            <a:r>
              <a:rPr lang="de-DE" altLang="de-DE" b="1" dirty="0">
                <a:latin typeface="Arial" panose="020B0604020202020204" pitchFamily="34" charset="0"/>
              </a:rPr>
              <a:t>ohne</a:t>
            </a:r>
            <a:r>
              <a:rPr lang="de-DE" altLang="de-DE" dirty="0">
                <a:latin typeface="Arial" panose="020B0604020202020204" pitchFamily="34" charset="0"/>
              </a:rPr>
              <a:t> Zugabe von außen Hydroxid-Ionen.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Die verbleibenden, hochreaktiven Wasserstoffionen, denen das Natrium seine Elektronen überträgt, verbinden sich untereinander zu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 Wassermolekülen. Das sind die sichtbaren Gasbläschen. 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Der Wasserstoff (nicht die „Wasserstoffionen“) „verschwindet“ hier im wörtlichen Sinne tatsächlich aus der Lösung.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Es handelt sich bei der Reaktion des Natriums mit dem Wasser um eine </a:t>
            </a:r>
            <a:r>
              <a:rPr lang="de-DE" altLang="de-DE" b="1" dirty="0">
                <a:latin typeface="Arial" panose="020B0604020202020204" pitchFamily="34" charset="0"/>
              </a:rPr>
              <a:t>Redox-Reaktion</a:t>
            </a:r>
            <a:r>
              <a:rPr lang="de-DE" altLang="de-DE" dirty="0">
                <a:latin typeface="Arial" panose="020B0604020202020204" pitchFamily="34" charset="0"/>
              </a:rPr>
              <a:t>, nicht um eine Säure-Basen-Reaktion: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bei Redox-Reaktionen werden Elektronen ausgetauscht, bei Säure-Basen-Reaktionen sind es Protonen.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Das Natrium-Atom überträgt dem Wasserstoff Elektronen!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Wenn man dieses Experiment mit elementarem Kalium durchführt ( ebenfalls eine Alkalimetall wie Natrium mit einem „einsamen“ Elektron auf der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äußersten Schale), dann ist die Reaktion so heftig, daß das entweichende Wasserstoffgas mit dem Luftsauerstoff im Sinne einer Knallgasreaktion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mit schöner roter Flamme verbrennt. Das hat sich unsere Lehrerin dann doch nicht getraut.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Der vorher neutrale </a:t>
            </a:r>
            <a:r>
              <a:rPr lang="de-DE" altLang="de-DE" b="1" dirty="0">
                <a:latin typeface="Arial" panose="020B0604020202020204" pitchFamily="34" charset="0"/>
              </a:rPr>
              <a:t>pH-Wert des Wassers von 7 änderte sich</a:t>
            </a:r>
            <a:r>
              <a:rPr lang="de-DE" altLang="de-DE" dirty="0">
                <a:latin typeface="Arial" panose="020B0604020202020204" pitchFamily="34" charset="0"/>
              </a:rPr>
              <a:t> </a:t>
            </a:r>
            <a:r>
              <a:rPr lang="de-DE" altLang="de-DE" b="1" dirty="0">
                <a:latin typeface="Arial" panose="020B0604020202020204" pitchFamily="34" charset="0"/>
              </a:rPr>
              <a:t>nur durch die Zugabe das Natriums</a:t>
            </a:r>
            <a:r>
              <a:rPr lang="de-DE" altLang="de-DE" dirty="0">
                <a:latin typeface="Arial" panose="020B0604020202020204" pitchFamily="34" charset="0"/>
              </a:rPr>
              <a:t> auf einen alkalischen pH-Wert von 13. </a:t>
            </a: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Die Konzentration der Hydroxid-Ionen nahm um den Faktor 1 Million zu</a:t>
            </a:r>
            <a:r>
              <a:rPr lang="de-DE" altLang="de-DE" dirty="0">
                <a:latin typeface="Arial" panose="020B0604020202020204" pitchFamily="34" charset="0"/>
              </a:rPr>
              <a:t>!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Was in dieser Betrachtung aber absolut wichtig ist, ist die Tatsache, daß der pH-Wert alkalisch </a:t>
            </a:r>
            <a:r>
              <a:rPr lang="de-DE" altLang="de-DE" b="1" dirty="0">
                <a:latin typeface="Arial" panose="020B0604020202020204" pitchFamily="34" charset="0"/>
              </a:rPr>
              <a:t>bleibt</a:t>
            </a:r>
            <a:r>
              <a:rPr lang="de-DE" altLang="de-DE" u="sng" dirty="0">
                <a:latin typeface="Arial" panose="020B0604020202020204" pitchFamily="34" charset="0"/>
              </a:rPr>
              <a:t>! </a:t>
            </a: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D.h. die Anwesenheit der Natrium-Ionen </a:t>
            </a:r>
            <a:r>
              <a:rPr lang="de-DE" altLang="de-DE" b="1" u="sng" dirty="0">
                <a:latin typeface="Arial" panose="020B0604020202020204" pitchFamily="34" charset="0"/>
              </a:rPr>
              <a:t>hält </a:t>
            </a:r>
            <a:r>
              <a:rPr lang="de-DE" altLang="de-DE" b="1" dirty="0">
                <a:latin typeface="Arial" panose="020B0604020202020204" pitchFamily="34" charset="0"/>
              </a:rPr>
              <a:t>die neu entstandenen Hydroxid-Ionen </a:t>
            </a:r>
            <a:r>
              <a:rPr lang="de-DE" altLang="de-DE" b="1" u="sng" dirty="0">
                <a:latin typeface="Arial" panose="020B0604020202020204" pitchFamily="34" charset="0"/>
              </a:rPr>
              <a:t>in Lösung</a:t>
            </a:r>
            <a:r>
              <a:rPr lang="de-DE" altLang="de-DE" b="1" dirty="0">
                <a:latin typeface="Arial" panose="020B0604020202020204" pitchFamily="34" charset="0"/>
              </a:rPr>
              <a:t>!!</a:t>
            </a:r>
          </a:p>
          <a:p>
            <a:pPr eaLnBrk="1" hangingPunct="1"/>
            <a:endParaRPr lang="de-DE" altLang="de-DE" b="1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Die treibende Kraft, die von </a:t>
            </a:r>
            <a:r>
              <a:rPr lang="de-DE" altLang="de-DE" b="1" dirty="0">
                <a:latin typeface="Arial" panose="020B0604020202020204" pitchFamily="34" charset="0"/>
              </a:rPr>
              <a:t>Stewart</a:t>
            </a:r>
            <a:r>
              <a:rPr lang="de-DE" altLang="de-DE" dirty="0">
                <a:latin typeface="Arial" panose="020B0604020202020204" pitchFamily="34" charset="0"/>
              </a:rPr>
              <a:t> ins Spiel gebracht wird und die bei allen Säure-Basen-Reaktionen essentiell ist, ist das Prinzip der</a:t>
            </a: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Elektroneutralität:</a:t>
            </a:r>
            <a:r>
              <a:rPr lang="de-DE" altLang="de-DE" dirty="0">
                <a:latin typeface="Arial" panose="020B0604020202020204" pitchFamily="34" charset="0"/>
              </a:rPr>
              <a:t> es befinden sich genauso viele positiv wie negativ geladene Teilchen in der Lösung!!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Die Anwesenheit der positiv geladenen Natrium-Ionen (die sich nicht mehr in ungeladenen Teilchen „zurückverwandeln“ lassen) hält</a:t>
            </a: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die negativ geladenen Hydroxid-Ionen in Lösung!</a:t>
            </a:r>
          </a:p>
          <a:p>
            <a:pPr eaLnBrk="1" hangingPunct="1"/>
            <a:endParaRPr lang="de-DE" altLang="de-DE" b="1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Analog dazu </a:t>
            </a:r>
            <a:r>
              <a:rPr lang="de-DE" altLang="de-DE" b="1" dirty="0">
                <a:latin typeface="Arial" panose="020B0604020202020204" pitchFamily="34" charset="0"/>
              </a:rPr>
              <a:t>reagiert Chlor</a:t>
            </a:r>
            <a:r>
              <a:rPr lang="de-DE" altLang="de-DE" dirty="0">
                <a:latin typeface="Arial" panose="020B0604020202020204" pitchFamily="34" charset="0"/>
              </a:rPr>
              <a:t> </a:t>
            </a:r>
            <a:r>
              <a:rPr lang="de-DE" altLang="de-DE" b="1" dirty="0">
                <a:latin typeface="Arial" panose="020B0604020202020204" pitchFamily="34" charset="0"/>
              </a:rPr>
              <a:t>mit Wasser </a:t>
            </a:r>
            <a:r>
              <a:rPr lang="de-DE" altLang="de-DE" dirty="0">
                <a:latin typeface="Arial" panose="020B0604020202020204" pitchFamily="34" charset="0"/>
              </a:rPr>
              <a:t>(untere Gleichung).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Elementares</a:t>
            </a:r>
            <a:r>
              <a:rPr lang="de-DE" altLang="de-DE" dirty="0">
                <a:latin typeface="Arial" panose="020B0604020202020204" pitchFamily="34" charset="0"/>
              </a:rPr>
              <a:t> Chlor kommt als zweiatomiges Molekül (Cl</a:t>
            </a:r>
            <a:r>
              <a:rPr lang="de-DE" altLang="de-DE" baseline="-25000" dirty="0">
                <a:latin typeface="Arial" panose="020B0604020202020204" pitchFamily="34" charset="0"/>
              </a:rPr>
              <a:t>2</a:t>
            </a:r>
            <a:r>
              <a:rPr lang="de-DE" altLang="de-DE" dirty="0">
                <a:latin typeface="Arial" panose="020B0604020202020204" pitchFamily="34" charset="0"/>
              </a:rPr>
              <a:t>) vor. Einem Chlor-Atom (OZ 17) fehlt auf der äußersten Schale ein Elektron, um die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stabile </a:t>
            </a:r>
            <a:r>
              <a:rPr lang="de-DE" altLang="de-DE" b="1" dirty="0">
                <a:latin typeface="Arial" panose="020B0604020202020204" pitchFamily="34" charset="0"/>
              </a:rPr>
              <a:t>Elektronenkonfiguration des Edelgases Argon</a:t>
            </a:r>
            <a:r>
              <a:rPr lang="de-DE" altLang="de-DE" dirty="0">
                <a:latin typeface="Arial" panose="020B0604020202020204" pitchFamily="34" charset="0"/>
              </a:rPr>
              <a:t> (OZ 18) zu erreichen. Das Chlor-Atom ist „bestrebt“ die äußerste Schale mit einem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Elektron aufzufüllen. Beim Chlorgas bedienen sich die beiden Chloratome eines Tricks: in dem sie sich „zusammentun“, sieht es so aus, als wäre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Die äußerste Elektronenschale aufgefüllt, weil jedes Chloratom dem anderen das fehlende Elektron leiht. Wie man sieht, funktioniert es, denn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Chlormoleküle sind zwar reaktionsfreudig, aber immer noch stabiler als isolierte Chloratome (kommen in freier Wildbahn nicht vor).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Wenn man nun Chlormoleküle in Wasser leitet, dann </a:t>
            </a:r>
            <a:r>
              <a:rPr lang="de-DE" altLang="de-DE" b="1" dirty="0">
                <a:latin typeface="Arial" panose="020B0604020202020204" pitchFamily="34" charset="0"/>
              </a:rPr>
              <a:t>reagiert das Chlor</a:t>
            </a:r>
            <a:r>
              <a:rPr lang="de-DE" altLang="de-DE" dirty="0">
                <a:latin typeface="Arial" panose="020B0604020202020204" pitchFamily="34" charset="0"/>
              </a:rPr>
              <a:t> (analog dem Natrium) </a:t>
            </a:r>
            <a:r>
              <a:rPr lang="de-DE" altLang="de-DE" b="1" dirty="0">
                <a:latin typeface="Arial" panose="020B0604020202020204" pitchFamily="34" charset="0"/>
              </a:rPr>
              <a:t>mit dem Wasser</a:t>
            </a:r>
            <a:r>
              <a:rPr lang="de-DE" altLang="de-DE" dirty="0">
                <a:latin typeface="Arial" panose="020B0604020202020204" pitchFamily="34" charset="0"/>
              </a:rPr>
              <a:t>:</a:t>
            </a: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Es entstehen energetisch stabile Chlorid-Ionen und Oxonium-Ionen</a:t>
            </a:r>
            <a:r>
              <a:rPr lang="de-DE" altLang="de-DE" dirty="0">
                <a:latin typeface="Arial" panose="020B0604020202020204" pitchFamily="34" charset="0"/>
              </a:rPr>
              <a:t>. Der „übrig gebliebene“ Sauerstoff entweicht als Gas.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Der </a:t>
            </a:r>
            <a:r>
              <a:rPr lang="de-DE" altLang="de-DE" b="1" dirty="0">
                <a:latin typeface="Arial" panose="020B0604020202020204" pitchFamily="34" charset="0"/>
              </a:rPr>
              <a:t>pH-Wert (Konzentration der Oxonium-Ionen) sinkt von 7 auf 1</a:t>
            </a:r>
            <a:r>
              <a:rPr lang="de-DE" altLang="de-DE" dirty="0">
                <a:latin typeface="Arial" panose="020B0604020202020204" pitchFamily="34" charset="0"/>
              </a:rPr>
              <a:t>.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Die Lösung wird also stark sauer: die </a:t>
            </a:r>
            <a:r>
              <a:rPr lang="de-DE" altLang="de-DE" b="1" dirty="0">
                <a:latin typeface="Arial" panose="020B0604020202020204" pitchFamily="34" charset="0"/>
              </a:rPr>
              <a:t>Konzentration der eigentlichen Säure</a:t>
            </a:r>
            <a:r>
              <a:rPr lang="de-DE" altLang="de-DE" dirty="0">
                <a:latin typeface="Arial" panose="020B0604020202020204" pitchFamily="34" charset="0"/>
              </a:rPr>
              <a:t>, nämlich der Oxonium-Ionen steigt um den Faktor 1 Million!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Und auch hier bleibt das Chlor als negativ geladenes </a:t>
            </a:r>
            <a:r>
              <a:rPr lang="de-DE" altLang="de-DE" b="1" dirty="0">
                <a:latin typeface="Arial" panose="020B0604020202020204" pitchFamily="34" charset="0"/>
              </a:rPr>
              <a:t>Chlorid-Ion </a:t>
            </a:r>
            <a:r>
              <a:rPr lang="de-DE" altLang="de-DE" dirty="0">
                <a:latin typeface="Arial" panose="020B0604020202020204" pitchFamily="34" charset="0"/>
              </a:rPr>
              <a:t>in Lösung und läßt sich nicht mehr in ein ungeladenes Teilchen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zurückverwandeln.</a:t>
            </a:r>
          </a:p>
          <a:p>
            <a:pPr eaLnBrk="1" hangingPunct="1"/>
            <a:endParaRPr lang="de-DE" altLang="de-DE" u="sng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Die Anwesenheit der negativ geladenen Chlorid-Ionen hält die positiv geladenen Oxonium-Ionen in Lösung: das Chlorid macht die</a:t>
            </a: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Lösung sauer!!</a:t>
            </a:r>
          </a:p>
          <a:p>
            <a:pPr eaLnBrk="1" hangingPunct="1"/>
            <a:endParaRPr lang="de-DE" altLang="de-DE" b="1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Jetzt hat man das Konzept von Stewart schon fast verstanden! Der Gedanke ist eigentlich genauso einfach wie genial. 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8088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82772" indent="-301066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204265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85971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167677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649383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3131088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612794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4094500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06B633CB-491F-438D-AF72-12606F190E5A}" type="slidenum">
              <a:rPr lang="de-DE" altLang="de-DE" sz="1400"/>
              <a:pPr/>
              <a:t>43</a:t>
            </a:fld>
            <a:endParaRPr lang="de-DE" altLang="de-DE" sz="1400" dirty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13" y="839788"/>
            <a:ext cx="7188200" cy="4044950"/>
          </a:xfrm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An dieser Stelle kann man kritisch anmerken, daß die beiden Reaktionen des Natriums und des Chlors so in Organismen nicht vorkommen.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In unserem Körper kommen nur Natrium-Ionen und Chlorid-Ionen vor und die reagieren, wie gesehen wegen ihrer Elektronenkonfiguration eben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nicht mit dem Wasser.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Ein Widerspruch?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Wie können also diese beiden „unphysiologischen“ Reaktionen erklären, wie in unserem Organismus der pH-Wert eingestellt wird?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Diese Frage hat mich viel Kopfzerbrechen gekostet.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Dann aber sind mir </a:t>
            </a:r>
            <a:r>
              <a:rPr lang="de-DE" altLang="de-DE" b="1" dirty="0">
                <a:latin typeface="Arial" panose="020B0604020202020204" pitchFamily="34" charset="0"/>
              </a:rPr>
              <a:t>zwei scheinbar dumme Fragen</a:t>
            </a:r>
            <a:r>
              <a:rPr lang="de-DE" altLang="de-DE" dirty="0">
                <a:latin typeface="Arial" panose="020B0604020202020204" pitchFamily="34" charset="0"/>
              </a:rPr>
              <a:t> eingefallen, um zu verstehen, wie der pH-Wert via Elektroneutralität und Ionenprodukt des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Wassers eingestellt wird.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Und wie später anhand des Kohlendioxids zu zeigen ist, erklären diese beiden Reaktionen (Natrium und Chlor) sogar, wie eine respiratorische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Acidose entsteht.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Prinzipiell kann man die „scheinbar dummen Fragen“ für beide Gleichungen stellen. Ich habe mich zunächst auf die Reaktion des Natriums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beschränkt.</a:t>
            </a: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Die erste Frage lautet:</a:t>
            </a: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„Sind genauso viele Natrium-Ionen wie Hydroxid-Ionen in der Lösung?“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Die erste Frage scheint besonders dumm zu sein: nach der Reaktionsgleichung entstehen doch Natrium-Ionen und Hydroxid-Ionen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im Verhältnis 1:1 !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Die zweite Frage lautet:</a:t>
            </a: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„Enthält die Lösung (Natronlauge), die wir damals im Chemie-Unterricht hergestellt haben Oxonium-Ionen? </a:t>
            </a:r>
          </a:p>
        </p:txBody>
      </p:sp>
    </p:spTree>
    <p:extLst>
      <p:ext uri="{BB962C8B-B14F-4D97-AF65-F5344CB8AC3E}">
        <p14:creationId xmlns:p14="http://schemas.microsoft.com/office/powerpoint/2010/main" val="29561254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82772" indent="-301066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204265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85971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167677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649383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3131088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612794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4094500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BC886DE6-1DFE-433D-9D8A-86E51A31A233}" type="slidenum">
              <a:rPr lang="de-DE" altLang="de-DE" sz="1400"/>
              <a:pPr/>
              <a:t>44</a:t>
            </a:fld>
            <a:endParaRPr lang="de-DE" altLang="de-DE" sz="1400" dirty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13" y="839788"/>
            <a:ext cx="7188200" cy="4044950"/>
          </a:xfrm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Antworten</a:t>
            </a:r>
            <a:r>
              <a:rPr lang="de-DE" altLang="de-DE" sz="900" dirty="0">
                <a:latin typeface="Arial" panose="020B0604020202020204" pitchFamily="34" charset="0"/>
              </a:rPr>
              <a:t>: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Die Antwort auf </a:t>
            </a:r>
            <a:r>
              <a:rPr lang="de-DE" altLang="de-DE" sz="900" b="1" dirty="0">
                <a:latin typeface="Arial" panose="020B0604020202020204" pitchFamily="34" charset="0"/>
              </a:rPr>
              <a:t>Frage 2)</a:t>
            </a:r>
            <a:r>
              <a:rPr lang="de-DE" altLang="de-DE" sz="900" dirty="0">
                <a:latin typeface="Arial" panose="020B0604020202020204" pitchFamily="34" charset="0"/>
              </a:rPr>
              <a:t> stand schon unter der Gleichung: der </a:t>
            </a:r>
            <a:r>
              <a:rPr lang="de-DE" altLang="de-DE" sz="900" b="1" dirty="0">
                <a:latin typeface="Arial" panose="020B0604020202020204" pitchFamily="34" charset="0"/>
              </a:rPr>
              <a:t>gemessene</a:t>
            </a:r>
            <a:r>
              <a:rPr lang="de-DE" altLang="de-DE" sz="900" dirty="0">
                <a:latin typeface="Arial" panose="020B0604020202020204" pitchFamily="34" charset="0"/>
              </a:rPr>
              <a:t> pH-Wert der entstandenen Natronlauge war 13.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Das entspricht einer </a:t>
            </a:r>
            <a:r>
              <a:rPr lang="de-DE" altLang="de-DE" sz="900" b="1" dirty="0">
                <a:latin typeface="Arial" panose="020B0604020202020204" pitchFamily="34" charset="0"/>
              </a:rPr>
              <a:t>Oxonium-Ionen-Konzentration</a:t>
            </a:r>
            <a:r>
              <a:rPr lang="de-DE" altLang="de-DE" sz="900" dirty="0">
                <a:latin typeface="Arial" panose="020B0604020202020204" pitchFamily="34" charset="0"/>
              </a:rPr>
              <a:t> von 0,000 000 000 000 1 mol/l (die „1“ erscheint an 13. Stelle hinter dem Komma).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Das ist zwar eine unglaublich geringe Konzentration, aber </a:t>
            </a:r>
            <a:r>
              <a:rPr lang="de-DE" altLang="de-DE" sz="900" b="1" dirty="0">
                <a:latin typeface="Arial" panose="020B0604020202020204" pitchFamily="34" charset="0"/>
              </a:rPr>
              <a:t>diese Lösung enthält Oxonium-Ionen</a:t>
            </a:r>
            <a:r>
              <a:rPr lang="de-DE" altLang="de-DE" sz="900" dirty="0">
                <a:latin typeface="Arial" panose="020B0604020202020204" pitchFamily="34" charset="0"/>
              </a:rPr>
              <a:t>.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Das Gleichgewicht zwischen Oxonium-Ionen und Hydroxid-Ionen hat sich verschoben.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Die zweite Frage ist beantwortet.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Zur </a:t>
            </a:r>
            <a:r>
              <a:rPr lang="de-DE" altLang="de-DE" sz="900" b="1" dirty="0">
                <a:latin typeface="Arial" panose="020B0604020202020204" pitchFamily="34" charset="0"/>
              </a:rPr>
              <a:t>ersten Frage</a:t>
            </a:r>
            <a:r>
              <a:rPr lang="de-DE" altLang="de-DE" sz="900" dirty="0">
                <a:latin typeface="Arial" panose="020B0604020202020204" pitchFamily="34" charset="0"/>
              </a:rPr>
              <a:t>. Hier geht es um </a:t>
            </a:r>
            <a:r>
              <a:rPr lang="de-DE" altLang="de-DE" sz="900" b="1" dirty="0">
                <a:latin typeface="Arial" panose="020B0604020202020204" pitchFamily="34" charset="0"/>
              </a:rPr>
              <a:t>Elektroneutralität</a:t>
            </a:r>
            <a:r>
              <a:rPr lang="de-DE" altLang="de-DE" sz="900" dirty="0">
                <a:latin typeface="Arial" panose="020B0604020202020204" pitchFamily="34" charset="0"/>
              </a:rPr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Wenn der pH-Wert 13 ist, dann ist der pOH-Wert 1 ( </a:t>
            </a:r>
            <a:r>
              <a:rPr lang="de-DE" altLang="de-DE" sz="900" b="1" dirty="0">
                <a:latin typeface="Arial" panose="020B0604020202020204" pitchFamily="34" charset="0"/>
              </a:rPr>
              <a:t>Ionenprodukt des Wassers</a:t>
            </a:r>
            <a:r>
              <a:rPr lang="de-DE" altLang="de-DE" sz="900" dirty="0">
                <a:latin typeface="Arial" panose="020B0604020202020204" pitchFamily="34" charset="0"/>
              </a:rPr>
              <a:t>: pH + pOH = 14).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Die Lösung enthält also 0,1 mol/l Hydroxid-Ionen und somit 0,1 mol/l negativ geladene Teilchen.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Wenn die Lösung elektroneutral ist, dann muß die </a:t>
            </a:r>
            <a:r>
              <a:rPr lang="de-DE" altLang="de-DE" sz="900" b="1" dirty="0">
                <a:latin typeface="Arial" panose="020B0604020202020204" pitchFamily="34" charset="0"/>
              </a:rPr>
              <a:t>Summe der positiv geladenen Teilchen (Kationen) gleich der Summe der Anionen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sein: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das bedeutet, daß die </a:t>
            </a:r>
            <a:r>
              <a:rPr lang="de-DE" altLang="de-DE" sz="900" b="1" dirty="0">
                <a:latin typeface="Arial" panose="020B0604020202020204" pitchFamily="34" charset="0"/>
              </a:rPr>
              <a:t>Summe der Natrium-Ionen und der Oxonium-Ionen gleich der Hydroxid-Ionen-Konzentration sein</a:t>
            </a:r>
            <a:r>
              <a:rPr lang="de-DE" altLang="de-DE" sz="900" dirty="0">
                <a:latin typeface="Arial" panose="020B0604020202020204" pitchFamily="34" charset="0"/>
              </a:rPr>
              <a:t> muß,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also jeweils 0,1 mol/l.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Wenn aber (pH-Wert) die Oxonium-Ionen-Konzentration gleich 0,000 000 000 000 1 mol/l ist, dann ergibt sich für die Konzentration der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Natrium-Ionen ein Wert von 0,1 – 0,000 000 000 000 1 = 0,099 999 999 999 9 mol/l.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Die Differenz zwischen Natrium-Ionen und Hydroxid-Ionen ist demnach zwar unglaublich gering, aber sie ist da!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Die Lösung enthält </a:t>
            </a:r>
            <a:r>
              <a:rPr lang="de-DE" altLang="de-DE" sz="900" b="1" u="sng" dirty="0">
                <a:latin typeface="Arial" panose="020B0604020202020204" pitchFamily="34" charset="0"/>
              </a:rPr>
              <a:t>weniger</a:t>
            </a:r>
            <a:r>
              <a:rPr lang="de-DE" altLang="de-DE" sz="900" b="1" dirty="0">
                <a:latin typeface="Arial" panose="020B0604020202020204" pitchFamily="34" charset="0"/>
              </a:rPr>
              <a:t> Natrium-Ionen als Hydroxid-Ionen</a:t>
            </a:r>
            <a:r>
              <a:rPr lang="de-DE" altLang="de-DE" sz="900" u="sng" dirty="0">
                <a:latin typeface="Arial" panose="020B0604020202020204" pitchFamily="34" charset="0"/>
              </a:rPr>
              <a:t>!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Frage 1) ist beantwortet.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Zwar suggeriert die Reaktionsgleichung das Natriums mit dem Wasser, daß gleich viele  Natrium-Ionen wie Hydroxid-Ionen entstehen und in der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Lösung vorhanden sind.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Diese Reaktionsgleichung (Redoxreaktion des Natriums mit dem Wasser) unterschlägt aber die </a:t>
            </a:r>
            <a:r>
              <a:rPr lang="de-DE" altLang="de-DE" sz="900" b="1" dirty="0">
                <a:latin typeface="Arial" panose="020B0604020202020204" pitchFamily="34" charset="0"/>
              </a:rPr>
              <a:t>Anwesenheit der Oxonium-Ionen und der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Hydroxid-Ionen, die im Wasser schon drin waren</a:t>
            </a:r>
            <a:r>
              <a:rPr lang="de-DE" altLang="de-DE" sz="900" dirty="0">
                <a:latin typeface="Arial" panose="020B0604020202020204" pitchFamily="34" charset="0"/>
              </a:rPr>
              <a:t>, bevor das Natrium dazu kam. 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b="1" u="sng" dirty="0">
                <a:latin typeface="Arial" panose="020B0604020202020204" pitchFamily="34" charset="0"/>
              </a:rPr>
              <a:t>Es findet also neben der Redox-Reaktion des Natriums mit dem Wasser noch eine Säure-Base-Reaktion statt</a:t>
            </a:r>
            <a:r>
              <a:rPr lang="de-DE" altLang="de-DE" sz="900" dirty="0">
                <a:latin typeface="Arial" panose="020B0604020202020204" pitchFamily="34" charset="0"/>
              </a:rPr>
              <a:t>: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das sich aus einem elektrisch neutralen Natrium-Atom bildende Natrium-Ion ändert die Konzentration der Hydroxid- und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der Oxonium-Ionen.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Der pH-Wert stellt sich neu ein: einmal durch das Entstehen der Hydroxid-Ionen bei der Redoxreaktion, zum Anderen aber reagieren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ein Teil der im Wasser befindlichen Oxonium-Ionen mit den neu entstandenen Hydroxid-Ionen: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„</a:t>
            </a:r>
            <a:r>
              <a:rPr lang="de-DE" altLang="de-DE" sz="900" b="1" u="sng" dirty="0">
                <a:latin typeface="Arial" panose="020B0604020202020204" pitchFamily="34" charset="0"/>
              </a:rPr>
              <a:t>das Wasser reagiert mit !!</a:t>
            </a:r>
            <a:r>
              <a:rPr lang="de-DE" altLang="de-DE" sz="900" b="1" dirty="0">
                <a:latin typeface="Arial" panose="020B0604020202020204" pitchFamily="34" charset="0"/>
              </a:rPr>
              <a:t>“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b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Diese Überlegungen zeigen, wie bei Veränderung der Ionenzusammensetzung einer Lösung das Wasser, bzw. die Oxonium- und die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Hydroxid-Ionen ihr Gleichgewicht aus Gründen der Elektroneutralität ändern: diese Gleichgewichtsänderung der Dissoziation des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Wassers ist nichts anderes als die pH-Wert-Änderung der jeweiligen Lösung!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Diese Überlegung führt zu dem Schluß, daß ein einfaches Dazutun oder Wegnehmen von Teilchen die Wirklichkeit der Säure-Basen-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Einstellung nicht richtig wiedergibt. Herr </a:t>
            </a:r>
            <a:r>
              <a:rPr lang="de-DE" altLang="de-DE" sz="900" b="1" dirty="0">
                <a:latin typeface="Arial" panose="020B0604020202020204" pitchFamily="34" charset="0"/>
              </a:rPr>
              <a:t>Deetjen</a:t>
            </a:r>
            <a:r>
              <a:rPr lang="de-DE" altLang="de-DE" sz="900" dirty="0">
                <a:latin typeface="Arial" panose="020B0604020202020204" pitchFamily="34" charset="0"/>
              </a:rPr>
              <a:t>, von dessen Arbeit ich zehre, hat ein ähnliches Beispiel verwendet, um zu zeigen, daß das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Wasser mit reagiert, wenn z.B. Salzsäure in eine NaCl-Lösung gegeben wird und daß es bei Säure-Basen-Reaktionen nicht um einfache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Additionen geht.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Diese Überlegungen sind wichtig, denn wir finden sie angewendet im sog. </a:t>
            </a:r>
            <a:r>
              <a:rPr lang="de-DE" altLang="de-DE" sz="900" u="sng" dirty="0">
                <a:latin typeface="Arial" panose="020B0604020202020204" pitchFamily="34" charset="0"/>
              </a:rPr>
              <a:t>Stewart-Kalkulator</a:t>
            </a:r>
            <a:r>
              <a:rPr lang="de-DE" altLang="de-DE" sz="900" dirty="0">
                <a:latin typeface="Arial" panose="020B0604020202020204" pitchFamily="34" charset="0"/>
              </a:rPr>
              <a:t> wieder, der weiter unten besprochen wird.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86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82772" indent="-301066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204265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85971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167677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649383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3131088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612794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4094500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84778775-9779-4218-BBF9-0D070FE12430}" type="slidenum">
              <a:rPr lang="de-DE" altLang="de-DE" sz="1400"/>
              <a:pPr/>
              <a:t>22</a:t>
            </a:fld>
            <a:endParaRPr lang="de-DE" altLang="de-DE" sz="1400" dirty="0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298450" y="911225"/>
            <a:ext cx="7807325" cy="4392613"/>
          </a:xfrm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Beispiel 8:</a:t>
            </a: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„Ältere Patientin, somnolent, Hyperventilation.“</a:t>
            </a:r>
          </a:p>
          <a:p>
            <a:pPr eaLnBrk="1" hangingPunct="1"/>
            <a:endParaRPr lang="de-DE" altLang="de-DE" b="1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Diese Blutgasanalyse sieht auf den ersten Blick nicht besonders spektakulär aus.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Der pH zeigt eine mäßige Alkalose.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Der pCO</a:t>
            </a:r>
            <a:r>
              <a:rPr lang="de-DE" altLang="de-DE" baseline="-25000" dirty="0">
                <a:latin typeface="Arial" panose="020B0604020202020204" pitchFamily="34" charset="0"/>
              </a:rPr>
              <a:t>2</a:t>
            </a:r>
            <a:r>
              <a:rPr lang="de-DE" altLang="de-DE" dirty="0">
                <a:latin typeface="Arial" panose="020B0604020202020204" pitchFamily="34" charset="0"/>
              </a:rPr>
              <a:t> ist deutlich erniedrigt: respiratorische Alkalose.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Klinisch hyperventiliert die (nicht beatmete) Patientin.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Der BE ist mit 1,0 mmol/l praktisch normal.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In summa also keine metabolische Störung? 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Die SID ist mit 52 mmol/l deutlich vergrößert: metabolische Alkalose, v.a. durch die Hypochlorämie.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Wenn bei normalem Netto-BE eine metabolische Alkalose (Teilstörung durch die vergrößerte SID) vorliegt, stellt sich sofort die </a:t>
            </a: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Frage nach „versteckten“, also ungemessenen Anionen (XAs).</a:t>
            </a:r>
          </a:p>
          <a:p>
            <a:pPr eaLnBrk="1" hangingPunct="1"/>
            <a:endParaRPr lang="de-DE" altLang="de-DE" b="1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Eine metabolische Acidose durch Hyperalbuminämie gibt es praktisch nicht.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Es bleiben die sogenannten XAs.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Eine Niereninsuffizienz ist nicht bekannt. Die Patientin berichtet über vermehrten Durst und Wasserlassen. Das Kreatinin ist normal.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Die Patientin hat noch keine nennenswerten Infusionsmengen erhalten.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Damit ist die Diagnose praktisch schon gestellt.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Was sagt der Kalkulator?</a:t>
            </a:r>
          </a:p>
        </p:txBody>
      </p:sp>
    </p:spTree>
    <p:extLst>
      <p:ext uri="{BB962C8B-B14F-4D97-AF65-F5344CB8AC3E}">
        <p14:creationId xmlns:p14="http://schemas.microsoft.com/office/powerpoint/2010/main" val="41942628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82772" indent="-301066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204265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85971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167677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649383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3131088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612794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4094500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59843B5A-AEA1-48C1-B62E-96F6C6D7B919}" type="slidenum">
              <a:rPr lang="de-DE" altLang="de-DE" sz="1400"/>
              <a:pPr/>
              <a:t>26</a:t>
            </a:fld>
            <a:endParaRPr lang="de-DE" altLang="de-DE" sz="1400" dirty="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13" y="839788"/>
            <a:ext cx="7188200" cy="4044950"/>
          </a:xfrm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Beispiel 2: „Ältere Patientin, hypoton, exsicciert, noch keine Infusion erhalten.</a:t>
            </a:r>
          </a:p>
          <a:p>
            <a:pPr eaLnBrk="1" hangingPunct="1"/>
            <a:endParaRPr lang="de-DE" altLang="de-DE" b="1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Der pH-Wert zeigt eine geringe Alkalose an.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Der pCO</a:t>
            </a:r>
            <a:r>
              <a:rPr lang="de-DE" altLang="de-DE" baseline="-25000" dirty="0">
                <a:latin typeface="Arial" panose="020B0604020202020204" pitchFamily="34" charset="0"/>
              </a:rPr>
              <a:t>2 </a:t>
            </a:r>
            <a:r>
              <a:rPr lang="de-DE" altLang="de-DE" dirty="0">
                <a:latin typeface="Arial" panose="020B0604020202020204" pitchFamily="34" charset="0"/>
              </a:rPr>
              <a:t>ist erhöht, damit ist (bei spontan atmender Patientin) eine respiratorische Alkalose ausgeschlossen.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Die geringe Hyperkapnie kann – bei Ausschluß anderer Ursachen (COPD) als Kompensation einer metabolischen Alkalose gewertet werden,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die durch die erhöhten Werte für BE und Bicarbonat angezeigt wird.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Ins Auge fallen die </a:t>
            </a:r>
            <a:r>
              <a:rPr lang="de-DE" altLang="de-DE" b="1" dirty="0">
                <a:latin typeface="Arial" panose="020B0604020202020204" pitchFamily="34" charset="0"/>
              </a:rPr>
              <a:t>deutlich erhöhten Werte für Natrium und Chlorid, i.S. einer Konzentrierung aufgrund der Exsiccose</a:t>
            </a:r>
            <a:r>
              <a:rPr lang="de-DE" altLang="de-DE" dirty="0">
                <a:latin typeface="Arial" panose="020B0604020202020204" pitchFamily="34" charset="0"/>
              </a:rPr>
              <a:t> der Patientin.</a:t>
            </a: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Die Bed-side-SID beträgt 51 mmol/l: metabolische Alkalose.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„Durst kann alkalisch machen.“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Das Lactat ist erhöht: hier ist zusätzlich noch eine metabolische Acidose versteckt, die aber beim pH-Wert nicht sichtbar wird.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Das Albumin ist nicht erniedrigt: keine zusätzliche Alkalose. 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Therapie: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da diese Patientin keinen Elektrolytverlust erlitten hat, bietet sich die Infusion von NaCl 0,9% eher nicht an.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Man sollte eher wegen des geringeren Chlorid-Gehaltes balancierte Infusionen verwenden und die Patientin selbstverständlich trinken lassen,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wenn nichts dagegen spricht.</a:t>
            </a: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Der hohe</a:t>
            </a:r>
            <a:r>
              <a:rPr lang="de-DE" altLang="de-DE" dirty="0">
                <a:latin typeface="Arial" panose="020B0604020202020204" pitchFamily="34" charset="0"/>
              </a:rPr>
              <a:t> </a:t>
            </a:r>
            <a:r>
              <a:rPr lang="de-DE" altLang="de-DE" b="1" dirty="0">
                <a:latin typeface="Arial" panose="020B0604020202020204" pitchFamily="34" charset="0"/>
              </a:rPr>
              <a:t>Chlorid-Wert ist ein Hinweis auf die Exsiccose (Konzentrationseffekt).</a:t>
            </a: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Diese Patientin hat noch keine Infusionen erhalten, die das Bild verfälschen.</a:t>
            </a: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Und sie hat auch keine forcierte Diurese mit Elektrolytverlust wie die Patientin im ersten Beispiel.</a:t>
            </a: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In der Pädiatrie wird ein hohes Chlorid bereits als Maß für den Hydrierungszustand eines Kindes herangezogen.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b="1" u="sng" dirty="0">
                <a:latin typeface="Arial" panose="020B0604020202020204" pitchFamily="34" charset="0"/>
              </a:rPr>
              <a:t>Gar nicht so selten ist die Konstellation von hohem Chlorid, Exsiccose und zusätzlicher Einnahme von Schleifendiuretika</a:t>
            </a:r>
            <a:r>
              <a:rPr lang="de-DE" altLang="de-DE" dirty="0">
                <a:latin typeface="Arial" panose="020B0604020202020204" pitchFamily="34" charset="0"/>
              </a:rPr>
              <a:t>.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Das Chlorid ist in diesen Fällen (falsch) hoch, </a:t>
            </a:r>
            <a:r>
              <a:rPr lang="de-DE" altLang="de-DE" b="1" dirty="0">
                <a:latin typeface="Arial" panose="020B0604020202020204" pitchFamily="34" charset="0"/>
              </a:rPr>
              <a:t>trotz</a:t>
            </a:r>
            <a:r>
              <a:rPr lang="de-DE" altLang="de-DE" dirty="0">
                <a:latin typeface="Arial" panose="020B0604020202020204" pitchFamily="34" charset="0"/>
              </a:rPr>
              <a:t> der Schleifendiuretika, was meines Erachtens auf eine </a:t>
            </a:r>
            <a:r>
              <a:rPr lang="de-DE" altLang="de-DE" b="1" dirty="0">
                <a:latin typeface="Arial" panose="020B0604020202020204" pitchFamily="34" charset="0"/>
              </a:rPr>
              <a:t>starke Exsiccose</a:t>
            </a:r>
            <a:r>
              <a:rPr lang="de-DE" altLang="de-DE" dirty="0">
                <a:latin typeface="Arial" panose="020B0604020202020204" pitchFamily="34" charset="0"/>
              </a:rPr>
              <a:t> schließen läßt. </a:t>
            </a: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Bei der Einnahme von Schleifendiuretika ist eher mit einem Chlorid-Mangel zu rechnen. Der Körper hat keine Chlorid-Speicher!</a:t>
            </a:r>
          </a:p>
          <a:p>
            <a:pPr eaLnBrk="1" hangingPunct="1"/>
            <a:endParaRPr lang="de-DE" altLang="de-DE" b="1" dirty="0">
              <a:latin typeface="Arial" panose="020B0604020202020204" pitchFamily="34" charset="0"/>
            </a:endParaRP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6391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82772" indent="-301066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204265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85971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167677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649383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3131088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612794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4094500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0772A26E-43AA-42FA-BF44-1C996E50F563}" type="slidenum">
              <a:rPr lang="de-DE" altLang="de-DE" sz="1400"/>
              <a:pPr/>
              <a:t>28</a:t>
            </a:fld>
            <a:endParaRPr lang="de-DE" altLang="de-DE" sz="1400" dirty="0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13" y="839788"/>
            <a:ext cx="7188200" cy="4044950"/>
          </a:xfrm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Beispiel 3:</a:t>
            </a: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„Älterer Patient, Tumorkachexie“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Der pH-Wert ist zwar noch im Normbereich, aber er tendiert zum alkalotischen Bereich.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Der pCO</a:t>
            </a:r>
            <a:r>
              <a:rPr lang="de-DE" altLang="de-DE" baseline="-25000" dirty="0">
                <a:latin typeface="Arial" panose="020B0604020202020204" pitchFamily="34" charset="0"/>
              </a:rPr>
              <a:t>2</a:t>
            </a:r>
            <a:r>
              <a:rPr lang="de-DE" altLang="de-DE" dirty="0">
                <a:latin typeface="Arial" panose="020B0604020202020204" pitchFamily="34" charset="0"/>
              </a:rPr>
              <a:t> ist geringfügig erhöht: geringe respiratorische Acidose.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Der BE zeigt eine</a:t>
            </a:r>
            <a:r>
              <a:rPr lang="de-DE" altLang="de-DE" b="1" dirty="0">
                <a:latin typeface="Arial" panose="020B0604020202020204" pitchFamily="34" charset="0"/>
              </a:rPr>
              <a:t> metabolische Alkalose </a:t>
            </a:r>
            <a:r>
              <a:rPr lang="de-DE" altLang="de-DE" dirty="0">
                <a:latin typeface="Arial" panose="020B0604020202020204" pitchFamily="34" charset="0"/>
              </a:rPr>
              <a:t>an.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Die SID ist mit 40 mmol/l leicht erniedrigt: metabolische Acidose durch die starken gemessenen Ionen.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Der Patient hat eine geringfügige hyperchlorämische Acidose.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Wo versteckt sich die alkalisierende Störung?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Die Anamnese gibt einen wichtigen Hinweis: Tumorkachexie.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Der Patient hatte einen Albumin-Wert von nur noch  15 g/l.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Die </a:t>
            </a:r>
            <a:r>
              <a:rPr lang="de-DE" altLang="de-DE" b="1" dirty="0">
                <a:latin typeface="Arial" panose="020B0604020202020204" pitchFamily="34" charset="0"/>
              </a:rPr>
              <a:t>Ursache für die metabolische Alkalose ist das erniedrigte Albumin aufgrund der Tumorkachexie</a:t>
            </a:r>
            <a:r>
              <a:rPr lang="de-DE" altLang="de-DE" dirty="0">
                <a:latin typeface="Arial" panose="020B0604020202020204" pitchFamily="34" charset="0"/>
              </a:rPr>
              <a:t> und die damit verbundene Abnahme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negativer Ladungen.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Sie überwiegt den acidifizierenden Effekt der SID und der respiratorischen Acidose.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Ob man von einer „Kompensation“ sprechen kann, lasse ich offen.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Eine Hypalbuminämie bedingt eine metabolische Alkalose</a:t>
            </a:r>
            <a:r>
              <a:rPr lang="de-DE" altLang="de-DE" dirty="0">
                <a:latin typeface="Arial" panose="020B0604020202020204" pitchFamily="34" charset="0"/>
              </a:rPr>
              <a:t>! 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Eine Hypalbuminämie ist insbesondere bei Intensivpatienten ein häufiger Befund.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Eine metabolische Acidose aufgrund einer Hyp</a:t>
            </a:r>
            <a:r>
              <a:rPr lang="de-DE" altLang="de-DE" b="1" dirty="0">
                <a:latin typeface="Arial" panose="020B0604020202020204" pitchFamily="34" charset="0"/>
              </a:rPr>
              <a:t>er</a:t>
            </a:r>
            <a:r>
              <a:rPr lang="de-DE" altLang="de-DE" dirty="0">
                <a:latin typeface="Arial" panose="020B0604020202020204" pitchFamily="34" charset="0"/>
              </a:rPr>
              <a:t>albuminämie ist eine Rarität.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Eine isolierte Hypalbuminämie ist selten</a:t>
            </a:r>
            <a:r>
              <a:rPr lang="de-DE" altLang="de-DE" dirty="0">
                <a:latin typeface="Arial" panose="020B0604020202020204" pitchFamily="34" charset="0"/>
              </a:rPr>
              <a:t>. Meist tritt sie zusammen mit anderen Störungen auf.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6443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82772" indent="-301066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204265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85971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167677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649383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3131088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612794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4094500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718F55FB-7DDB-40D8-B618-0B75BC807EA4}" type="slidenum">
              <a:rPr lang="de-DE" altLang="de-DE" sz="1400"/>
              <a:pPr/>
              <a:t>29</a:t>
            </a:fld>
            <a:endParaRPr lang="de-DE" altLang="de-DE" sz="1400" dirty="0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13" y="839788"/>
            <a:ext cx="7188200" cy="4044950"/>
          </a:xfrm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40853" indent="-240853">
              <a:lnSpc>
                <a:spcPct val="9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Beispiel 4:</a:t>
            </a:r>
            <a:endParaRPr lang="de-DE" altLang="de-DE" sz="900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9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„Patient mit Hypoglykämie, Gabe von 2000 ml G 5% in 4 Stunden“</a:t>
            </a:r>
          </a:p>
          <a:p>
            <a:pPr marL="240853" indent="-240853">
              <a:lnSpc>
                <a:spcPct val="90000"/>
              </a:lnSpc>
            </a:pPr>
            <a:endParaRPr lang="de-DE" altLang="de-DE" sz="900" b="1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Oben hatten wir das Beispiel, daß Durst „alkalisch macht“ (via Veränderung der SID).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Hier ist der Gegenpol, ein weiterer Klassiker: „Überwässerung macht sauer.“ </a:t>
            </a:r>
          </a:p>
          <a:p>
            <a:pPr marL="240853" indent="-240853">
              <a:lnSpc>
                <a:spcPct val="9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Der vorliegende Fall stammt aus dem eigenen Haus: 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ein insulinpflichtiger Patient wird auf Normalstation hypoglykäm, erhält daraufhin </a:t>
            </a:r>
            <a:r>
              <a:rPr lang="de-DE" altLang="de-DE" sz="900" b="1" dirty="0">
                <a:latin typeface="Arial" panose="020B0604020202020204" pitchFamily="34" charset="0"/>
              </a:rPr>
              <a:t>2 Liter</a:t>
            </a:r>
            <a:r>
              <a:rPr lang="de-DE" altLang="de-DE" sz="900" dirty="0">
                <a:latin typeface="Arial" panose="020B0604020202020204" pitchFamily="34" charset="0"/>
              </a:rPr>
              <a:t> G5% in </a:t>
            </a:r>
            <a:r>
              <a:rPr lang="de-DE" altLang="de-DE" sz="900" b="1" dirty="0">
                <a:latin typeface="Arial" panose="020B0604020202020204" pitchFamily="34" charset="0"/>
              </a:rPr>
              <a:t>vier</a:t>
            </a:r>
            <a:r>
              <a:rPr lang="de-DE" altLang="de-DE" sz="900" dirty="0">
                <a:latin typeface="Arial" panose="020B0604020202020204" pitchFamily="34" charset="0"/>
              </a:rPr>
              <a:t> Stunden.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Die Hypoglykämie ist erfolgreich behandelt, jedoch wird der Patient erneut somnolent, zunehmend verwirrter und hyperventiliert. 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Die BGA zeigt eine metabolische Acidose: Verlegung auf die Intensivstation mit V.a. Ketoacidose. </a:t>
            </a:r>
          </a:p>
          <a:p>
            <a:pPr marL="240853" indent="-240853">
              <a:lnSpc>
                <a:spcPct val="9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Der pH-Wert zeigt eine Acidose (Summenvektor aller Einzelstörungen).</a:t>
            </a:r>
          </a:p>
          <a:p>
            <a:pPr marL="240853" indent="-240853">
              <a:lnSpc>
                <a:spcPct val="9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Der pCO</a:t>
            </a:r>
            <a:r>
              <a:rPr lang="de-DE" altLang="de-DE" sz="900" baseline="-25000" dirty="0">
                <a:latin typeface="Arial" panose="020B0604020202020204" pitchFamily="34" charset="0"/>
              </a:rPr>
              <a:t>2</a:t>
            </a:r>
            <a:r>
              <a:rPr lang="de-DE" altLang="de-DE" sz="900" dirty="0">
                <a:latin typeface="Arial" panose="020B0604020202020204" pitchFamily="34" charset="0"/>
              </a:rPr>
              <a:t> zeigt eine respiratorische Alklose. Klinisch hyperventiliert der Patient.</a:t>
            </a:r>
          </a:p>
          <a:p>
            <a:pPr marL="240853" indent="-240853">
              <a:lnSpc>
                <a:spcPct val="9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Der BE zeigt mit – 8 mmol/l eine metabolische Acidose an (Summenvektor aller metabolischen Störungen).</a:t>
            </a:r>
          </a:p>
          <a:p>
            <a:pPr marL="240853" indent="-240853">
              <a:lnSpc>
                <a:spcPct val="9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Die niedrigen Werte für Natrium und Chlorid springen sofort ins Auge. Die resultierende </a:t>
            </a:r>
            <a:r>
              <a:rPr lang="de-DE" altLang="de-DE" sz="900" b="1" dirty="0">
                <a:latin typeface="Arial" panose="020B0604020202020204" pitchFamily="34" charset="0"/>
              </a:rPr>
              <a:t>SID beträgt 30 mmol/l</a:t>
            </a:r>
            <a:r>
              <a:rPr lang="de-DE" altLang="de-DE" sz="900" dirty="0">
                <a:latin typeface="Arial" panose="020B0604020202020204" pitchFamily="34" charset="0"/>
              </a:rPr>
              <a:t>. 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Sie ist deutlich verringert: das ist die </a:t>
            </a:r>
            <a:r>
              <a:rPr lang="de-DE" altLang="de-DE" sz="900" b="1" dirty="0">
                <a:latin typeface="Arial" panose="020B0604020202020204" pitchFamily="34" charset="0"/>
              </a:rPr>
              <a:t>metabolische Acidose</a:t>
            </a:r>
            <a:r>
              <a:rPr lang="de-DE" altLang="de-DE" sz="900" dirty="0">
                <a:latin typeface="Arial" panose="020B0604020202020204" pitchFamily="34" charset="0"/>
              </a:rPr>
              <a:t> (durch Veränderung der gemessenen starken Ionen).</a:t>
            </a:r>
          </a:p>
          <a:p>
            <a:pPr marL="240853" indent="-240853">
              <a:lnSpc>
                <a:spcPct val="9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9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Herr Deetjen rechnet es vor: normal sind 140 mmol/l Natrium und 100 mmol/l Chlorid im Plasma.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Wir stellen uns zur verbesserten Anschaulichkeit vor, daß das </a:t>
            </a:r>
            <a:r>
              <a:rPr lang="de-DE" altLang="de-DE" sz="900" b="1" dirty="0">
                <a:latin typeface="Arial" panose="020B0604020202020204" pitchFamily="34" charset="0"/>
              </a:rPr>
              <a:t>Serum um die Hälfte verdünnt</a:t>
            </a:r>
            <a:r>
              <a:rPr lang="de-DE" altLang="de-DE" sz="900" dirty="0">
                <a:latin typeface="Arial" panose="020B0604020202020204" pitchFamily="34" charset="0"/>
              </a:rPr>
              <a:t> wird: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dann wäre Natrium bei 70 mmol/l und das Chlorid bei 50 mmol/l. 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Die resultierende SID liegt dann bei nur noch 20 mmol/l und entspricht einer </a:t>
            </a:r>
            <a:r>
              <a:rPr lang="de-DE" altLang="de-DE" sz="900" b="1" dirty="0">
                <a:latin typeface="Arial" panose="020B0604020202020204" pitchFamily="34" charset="0"/>
              </a:rPr>
              <a:t>metabolischen Acidose</a:t>
            </a:r>
            <a:r>
              <a:rPr lang="de-DE" altLang="de-DE" sz="900" dirty="0">
                <a:latin typeface="Arial" panose="020B0604020202020204" pitchFamily="34" charset="0"/>
              </a:rPr>
              <a:t>.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Konzentriert man das Plasma um die Hälfte</a:t>
            </a:r>
            <a:r>
              <a:rPr lang="de-DE" altLang="de-DE" sz="900" dirty="0">
                <a:latin typeface="Arial" panose="020B0604020202020204" pitchFamily="34" charset="0"/>
              </a:rPr>
              <a:t>, dann würde Natrium 280 mmol/l und Chlorid 200 mmol/l betragen. 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Die resultierende SID ist mit 80 mmol/l vergrößert und entspricht einer </a:t>
            </a:r>
            <a:r>
              <a:rPr lang="de-DE" altLang="de-DE" sz="900" b="1" dirty="0">
                <a:latin typeface="Arial" panose="020B0604020202020204" pitchFamily="34" charset="0"/>
              </a:rPr>
              <a:t>metabolischen Alkalose</a:t>
            </a:r>
            <a:r>
              <a:rPr lang="de-DE" altLang="de-DE" sz="900" dirty="0">
                <a:latin typeface="Arial" panose="020B0604020202020204" pitchFamily="34" charset="0"/>
              </a:rPr>
              <a:t>.</a:t>
            </a:r>
          </a:p>
          <a:p>
            <a:pPr marL="240853" indent="-240853">
              <a:lnSpc>
                <a:spcPct val="9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„Durst macht alkalisch.“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„Überwässerung macht acidotisch.“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Diese beiden Sätze gelten erst einmal nur bei reinen Wasserstörungen. In der Regel sind die Elektrolyte mit verändert (s. Beispiel 1)</a:t>
            </a:r>
          </a:p>
          <a:p>
            <a:pPr marL="240853" indent="-240853">
              <a:lnSpc>
                <a:spcPct val="9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Auch im obigen Beispiel spielt die </a:t>
            </a:r>
            <a:r>
              <a:rPr lang="de-DE" altLang="de-DE" sz="900" b="1" dirty="0">
                <a:latin typeface="Arial" panose="020B0604020202020204" pitchFamily="34" charset="0"/>
              </a:rPr>
              <a:t>hypalbuminämische Alkalose</a:t>
            </a:r>
            <a:r>
              <a:rPr lang="de-DE" altLang="de-DE" sz="900" dirty="0">
                <a:latin typeface="Arial" panose="020B0604020202020204" pitchFamily="34" charset="0"/>
              </a:rPr>
              <a:t> (diesmal durch Verdünnung) eine Rolle. 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Durch diesen mit Sicherheit nicht physiologischen Effekt wird die „Dilutionsacidose“  etwas abgeschwächt (um nicht zu sagen: kompensiert).</a:t>
            </a:r>
          </a:p>
          <a:p>
            <a:pPr marL="240853" indent="-240853">
              <a:lnSpc>
                <a:spcPct val="9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9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Zum Begriff der „Dilutionsacidose“</a:t>
            </a:r>
            <a:r>
              <a:rPr lang="de-DE" altLang="de-DE" sz="900" dirty="0">
                <a:latin typeface="Arial" panose="020B0604020202020204" pitchFamily="34" charset="0"/>
              </a:rPr>
              <a:t>: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Im </a:t>
            </a:r>
            <a:r>
              <a:rPr lang="de-DE" altLang="de-DE" sz="900" b="1" dirty="0">
                <a:latin typeface="Arial" panose="020B0604020202020204" pitchFamily="34" charset="0"/>
              </a:rPr>
              <a:t>klassischen Sinn</a:t>
            </a:r>
            <a:r>
              <a:rPr lang="de-DE" altLang="de-DE" sz="900" dirty="0">
                <a:latin typeface="Arial" panose="020B0604020202020204" pitchFamily="34" charset="0"/>
              </a:rPr>
              <a:t> versteht man unter einer „Dilutionsacidose“ eine </a:t>
            </a:r>
            <a:r>
              <a:rPr lang="de-DE" altLang="de-DE" sz="900" b="1" dirty="0">
                <a:latin typeface="Arial" panose="020B0604020202020204" pitchFamily="34" charset="0"/>
              </a:rPr>
              <a:t>Verdünnung des Bicarbonats</a:t>
            </a:r>
            <a:r>
              <a:rPr lang="de-DE" altLang="de-DE" sz="900" dirty="0">
                <a:latin typeface="Arial" panose="020B0604020202020204" pitchFamily="34" charset="0"/>
              </a:rPr>
              <a:t>, die wiederum die metabolische Acidose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begründet.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Dieser Ansatz ist im Stewart-Konzept nicht haltbar</a:t>
            </a:r>
            <a:r>
              <a:rPr lang="de-DE" altLang="de-DE" sz="900" dirty="0">
                <a:latin typeface="Arial" panose="020B0604020202020204" pitchFamily="34" charset="0"/>
              </a:rPr>
              <a:t>. 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Das Bicarbonat ist die Transportform des Kohlendioxids im Blut. Bei einer Verdünnung des Plasmas durch zuviel freies Wasser, wird die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Gesamtmenge des Kohlendioxids nicht wesentlich verdünnt. Die Kohlendioxid-Gesamtmenge wird über die Atmung reguliert: offenes System.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Würde in einem geschlossenen System die Gesamtmenge des Kohlendioxids verdünnt, bzw. reduziert, entspräche das sogar einer 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respiratorischen Alkalose!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Im Stewart-Konzept versteht man unter einer Dilutionsacidose eine durch zuviel freies Wasser hervor gerufene </a:t>
            </a:r>
            <a:r>
              <a:rPr lang="de-DE" altLang="de-DE" sz="900" b="1" dirty="0">
                <a:latin typeface="Arial" panose="020B0604020202020204" pitchFamily="34" charset="0"/>
              </a:rPr>
              <a:t>hyponatriäme Acidose</a:t>
            </a:r>
            <a:r>
              <a:rPr lang="de-DE" altLang="de-DE" sz="900" dirty="0">
                <a:latin typeface="Arial" panose="020B0604020202020204" pitchFamily="34" charset="0"/>
              </a:rPr>
              <a:t>.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Die Abnahme des Bicarbonates entsteht sekundär durch die SID-Verkleinerung (Änderung der Dissoziation).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Zum Begriff der Dilutionsacidose im Stewart-Kalkulator s. Beispiel 1.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Ich halte den Begriff der hyponatriämen Acidose für sinnvoll.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Ursächlich kommen eine für eine Hyponatriämie eine Überwässerung (Infusionen, SiADH, SaADH) oder ein Natrium-Verlust (Diuretika, osmotische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Diurese, Durchfälle) in Frage.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Eine metabolische Alkalose bei Durchfällen oder Pankreasfisteln ist nicht auf den Bicarbonat-Verlust zurückzuführen, sondern auf den 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Natrium-Verlust: Vergrößerung der SID.</a:t>
            </a:r>
          </a:p>
          <a:p>
            <a:pPr marL="240853" indent="-240853">
              <a:lnSpc>
                <a:spcPct val="90000"/>
              </a:lnSpc>
            </a:pPr>
            <a:endParaRPr lang="de-DE" altLang="de-DE" sz="900" b="1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9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Warum ist dieser Patient erneut somnolent geworden?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Zu dieser Frage empfehle ich den Artikel „Dysnatriämien bei Intensivpatienten“ von Prof. Dr. Lichtwarck-Aschoff, Klinikum Augsburg, 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im Refresher Course der Deutschen Akademie für Anästhesiologische Fortbildung (DAAF) von 2010.</a:t>
            </a:r>
          </a:p>
          <a:p>
            <a:pPr marL="240853" indent="-240853">
              <a:lnSpc>
                <a:spcPct val="90000"/>
              </a:lnSpc>
            </a:pPr>
            <a:endParaRPr lang="de-DE" altLang="de-DE" sz="900" b="1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Bei der Betrachtung der vorliegenden BGA fällt sofort der sehr </a:t>
            </a:r>
            <a:r>
              <a:rPr lang="de-DE" altLang="de-DE" sz="900" b="1" dirty="0">
                <a:latin typeface="Arial" panose="020B0604020202020204" pitchFamily="34" charset="0"/>
              </a:rPr>
              <a:t>niedrige Natrium-Wert</a:t>
            </a:r>
            <a:r>
              <a:rPr lang="de-DE" altLang="de-DE" sz="900" dirty="0">
                <a:latin typeface="Arial" panose="020B0604020202020204" pitchFamily="34" charset="0"/>
              </a:rPr>
              <a:t> ins Auge.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Wenn ein niedriges Natrium vorliegt, stellen sich </a:t>
            </a:r>
            <a:r>
              <a:rPr lang="de-DE" altLang="de-DE" sz="900" b="1" dirty="0">
                <a:latin typeface="Arial" panose="020B0604020202020204" pitchFamily="34" charset="0"/>
              </a:rPr>
              <a:t>drei Fragen</a:t>
            </a:r>
            <a:r>
              <a:rPr lang="de-DE" altLang="de-DE" sz="900" dirty="0">
                <a:latin typeface="Arial" panose="020B0604020202020204" pitchFamily="34" charset="0"/>
              </a:rPr>
              <a:t>:</a:t>
            </a:r>
          </a:p>
          <a:p>
            <a:pPr marL="240853" indent="-240853">
              <a:lnSpc>
                <a:spcPct val="90000"/>
              </a:lnSpc>
              <a:buFontTx/>
              <a:buAutoNum type="arabicParenR"/>
            </a:pPr>
            <a:r>
              <a:rPr lang="de-DE" altLang="de-DE" sz="900" dirty="0">
                <a:latin typeface="Arial" panose="020B0604020202020204" pitchFamily="34" charset="0"/>
              </a:rPr>
              <a:t> Ist das Natrium &lt; 125 mmol/l?</a:t>
            </a:r>
          </a:p>
          <a:p>
            <a:pPr marL="240853" indent="-240853">
              <a:lnSpc>
                <a:spcPct val="90000"/>
              </a:lnSpc>
              <a:buFontTx/>
              <a:buAutoNum type="arabicParenR"/>
            </a:pPr>
            <a:r>
              <a:rPr lang="de-DE" altLang="de-DE" sz="900" dirty="0">
                <a:latin typeface="Arial" panose="020B0604020202020204" pitchFamily="34" charset="0"/>
              </a:rPr>
              <a:t> Ist der Natrium-Wert innerhalb von 48 h auf diesen Wert abgesunken?</a:t>
            </a:r>
          </a:p>
          <a:p>
            <a:pPr marL="240853" indent="-240853">
              <a:lnSpc>
                <a:spcPct val="90000"/>
              </a:lnSpc>
              <a:buFontTx/>
              <a:buAutoNum type="arabicParenR"/>
            </a:pPr>
            <a:r>
              <a:rPr lang="de-DE" altLang="de-DE" sz="900" dirty="0">
                <a:latin typeface="Arial" panose="020B0604020202020204" pitchFamily="34" charset="0"/>
              </a:rPr>
              <a:t> Zeigt der Patient neue oder zunehmende neurologische Symptome?</a:t>
            </a:r>
          </a:p>
          <a:p>
            <a:pPr marL="240853" indent="-240853">
              <a:lnSpc>
                <a:spcPct val="90000"/>
              </a:lnSpc>
              <a:buFontTx/>
              <a:buAutoNum type="arabicParenR"/>
            </a:pPr>
            <a:endParaRPr lang="de-DE" altLang="de-DE" sz="900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Alle drei Fragen müssen beim vorliegenden Fall mit „Ja“ beantwortet werden.</a:t>
            </a:r>
          </a:p>
          <a:p>
            <a:pPr marL="240853" indent="-240853">
              <a:lnSpc>
                <a:spcPct val="9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Durch die schnelle Infusion mit 2 l freiem Wasser (G5% !!) wird das Natrium sehr schnell verdünnt. Das Plasma wird hypoosmolar: Natrium ist die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Hauptdeterminante der Plasma-Osmolalität. Wasser strömt in die Zellen ein: es kann zu einem </a:t>
            </a:r>
            <a:r>
              <a:rPr lang="de-DE" altLang="de-DE" sz="900" b="1" dirty="0">
                <a:latin typeface="Arial" panose="020B0604020202020204" pitchFamily="34" charset="0"/>
              </a:rPr>
              <a:t>Hirnödem</a:t>
            </a:r>
            <a:r>
              <a:rPr lang="de-DE" altLang="de-DE" sz="900" dirty="0">
                <a:latin typeface="Arial" panose="020B0604020202020204" pitchFamily="34" charset="0"/>
              </a:rPr>
              <a:t> kommen (neurologische Symptome).</a:t>
            </a:r>
          </a:p>
          <a:p>
            <a:pPr marL="240853" indent="-240853">
              <a:lnSpc>
                <a:spcPct val="9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Wenn die Verdünnung des Natriums schnell geschieht (&lt; 48 h) haben die Zellen kaum Zeit sich an die osmotischen Veränderungen anzupassen: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die Störung sollte schnell ausgeglichen werden.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Im vorliegenden Fall bestand die Therapie in der Gabe von 20 mg Furosemid i.v. !!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Der Patient klarte innerhalb weniger Stunden auf. </a:t>
            </a:r>
          </a:p>
          <a:p>
            <a:pPr marL="240853" indent="-240853">
              <a:lnSpc>
                <a:spcPct val="9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Wäre die Hyponatriämie durch raschen Verlust entstanden (Durchfälle, Diuretika, plus „trocken fahren“) bestünde die Therapie aus Infusion von 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NaCl 0,9%.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Cave: Plasma-Na-Anstieg in 24 h nie &gt; 8 -10 mmol/l !! Plasma-Na-Anstieg in 1 h </a:t>
            </a:r>
            <a:r>
              <a:rPr lang="de-DE" altLang="de-DE" sz="900" b="1" u="sng" dirty="0">
                <a:latin typeface="Arial" panose="020B0604020202020204" pitchFamily="34" charset="0"/>
              </a:rPr>
              <a:t>max</a:t>
            </a:r>
            <a:r>
              <a:rPr lang="de-DE" altLang="de-DE" sz="900" b="1" dirty="0">
                <a:latin typeface="Arial" panose="020B0604020202020204" pitchFamily="34" charset="0"/>
              </a:rPr>
              <a:t>. 0,5 – 1 mmol/l.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Cave: hyperosmolare Lösungen („</a:t>
            </a:r>
            <a:r>
              <a:rPr lang="de-DE" altLang="de-DE" sz="900" b="1" dirty="0">
                <a:latin typeface="Arial" panose="020B0604020202020204" pitchFamily="34" charset="0"/>
              </a:rPr>
              <a:t>HyperHaes</a:t>
            </a:r>
            <a:r>
              <a:rPr lang="de-DE" altLang="de-DE" sz="900" dirty="0">
                <a:latin typeface="Arial" panose="020B0604020202020204" pitchFamily="34" charset="0"/>
              </a:rPr>
              <a:t>“) enthalten gigantisch hohe Chlorid-Konzentrationen (1200 mmol/l): sie machen sauer!!</a:t>
            </a:r>
          </a:p>
          <a:p>
            <a:pPr marL="240853" indent="-240853">
              <a:lnSpc>
                <a:spcPct val="9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Besteht die </a:t>
            </a:r>
            <a:r>
              <a:rPr lang="de-DE" altLang="de-DE" sz="900" b="1" dirty="0">
                <a:latin typeface="Arial" panose="020B0604020202020204" pitchFamily="34" charset="0"/>
              </a:rPr>
              <a:t>Hyponatriämie länger als 48 h</a:t>
            </a:r>
            <a:r>
              <a:rPr lang="de-DE" altLang="de-DE" sz="900" dirty="0">
                <a:latin typeface="Arial" panose="020B0604020202020204" pitchFamily="34" charset="0"/>
              </a:rPr>
              <a:t> (Natrium-Werte der letzten Tage?), hatten die Zellen Zeit sich den veränderten osmotischen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Bedingungen anzupassen. </a:t>
            </a:r>
            <a:r>
              <a:rPr lang="de-DE" altLang="de-DE" sz="900" b="1" dirty="0">
                <a:latin typeface="Arial" panose="020B0604020202020204" pitchFamily="34" charset="0"/>
              </a:rPr>
              <a:t>Faustregel: Zeit in der die Natrium-Störung entstanden ist = Ausgleichszeit</a:t>
            </a:r>
            <a:r>
              <a:rPr lang="de-DE" altLang="de-DE" sz="900" dirty="0">
                <a:latin typeface="Arial" panose="020B0604020202020204" pitchFamily="34" charset="0"/>
              </a:rPr>
              <a:t>.</a:t>
            </a:r>
          </a:p>
          <a:p>
            <a:pPr marL="240853" indent="-240853">
              <a:lnSpc>
                <a:spcPct val="9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Wenn man eine </a:t>
            </a:r>
            <a:r>
              <a:rPr lang="de-DE" altLang="de-DE" sz="900" b="1" dirty="0">
                <a:latin typeface="Arial" panose="020B0604020202020204" pitchFamily="34" charset="0"/>
              </a:rPr>
              <a:t>langsam entstandene Hyponatriämie zu schnell anhebt</a:t>
            </a:r>
            <a:r>
              <a:rPr lang="de-DE" altLang="de-DE" sz="900" dirty="0">
                <a:latin typeface="Arial" panose="020B0604020202020204" pitchFamily="34" charset="0"/>
              </a:rPr>
              <a:t>, geraten die Zellen in erneuten osmotischen Streß.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Im schlimmsten Fall kommt es zu einer 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pontinen Demyelinisierung (Extremfall: Locked-in-Syndrom; „Taucherglocke und Schmetterling“)!!!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Risikogruppe sind Patienten mit Alkohol-Abusus, die wiederum nicht selten Natrium-Störungen zeigen.</a:t>
            </a:r>
          </a:p>
          <a:p>
            <a:pPr marL="240853" indent="-240853">
              <a:lnSpc>
                <a:spcPct val="9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Herr Deetjen, dem ich nicht nur den Kalkulator und zwei sehr gute Artikel über Herrn Stewart verdanke, wobei in einem Prof. Dr. Lichtwarck-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Aschoff Co-Autor war, hat in seinem Beispiel als Ursache der Überwässerung und Hyponatriämie das TUR-Syndrom beschrieben. </a:t>
            </a:r>
          </a:p>
          <a:p>
            <a:pPr marL="240853" indent="-240853">
              <a:lnSpc>
                <a:spcPct val="9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Als ich unseren Patienten mit obenstehender BGA damals sah, fiel mir die fast exakt gleiche Konstellation beider BGAs auf.</a:t>
            </a:r>
          </a:p>
          <a:p>
            <a:pPr marL="240853" indent="-240853">
              <a:lnSpc>
                <a:spcPct val="9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6561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82772" indent="-301066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204265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85971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167677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649383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3131088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612794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4094500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DC1510B4-17B7-4BC1-9843-520F3A3DC9AF}" type="slidenum">
              <a:rPr lang="de-DE" altLang="de-DE" sz="1400"/>
              <a:pPr/>
              <a:t>30</a:t>
            </a:fld>
            <a:endParaRPr lang="de-DE" altLang="de-DE" sz="1400" dirty="0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13" y="839788"/>
            <a:ext cx="7188200" cy="4044950"/>
          </a:xfrm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Beispiel 5: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„Patient mit Durchfall und Erbrechen seit einer Woche, AZ-Verschlechterung, Durst, Oligurie, brauner Urin, kein Fieber,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leere Anamnese.“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b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Der Patient mit dieser Aufnahme-BGA lag 2010 auf der Intensivstation im KH Mühldorf.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Es handelte sich um einen bis eine Woche vor Aufnahme völlig gesunden, sportlichen 50 Jahre alten Mann. In seiner Umgebung gab es keinen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Ähnlichen Krankheitsfall. Auslandsreisen lagen schon lange zurück. Er berichtete, daß er seit einer Woche kaum etwas gegessen oder getrunken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hätte, da er sofort wieder erbrechen würde. Der Blutdruck und die Herzfrequenz waren normal bei Aufnahme. Keine Dyspnoe. Normale Oxygenierung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bei Raumluft.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Zur BGA: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Der pH zeigt eine ausgeprägte Acidose an. Ab pH-Werten &lt; 7,15 denkt man über eine Pufferung mit Natriumbicarbonat nach (s.u.).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Der pCO</a:t>
            </a:r>
            <a:r>
              <a:rPr lang="de-DE" altLang="de-DE" sz="900" baseline="-25000" dirty="0">
                <a:latin typeface="Arial" panose="020B0604020202020204" pitchFamily="34" charset="0"/>
              </a:rPr>
              <a:t>2</a:t>
            </a:r>
            <a:r>
              <a:rPr lang="de-DE" altLang="de-DE" sz="900" dirty="0">
                <a:latin typeface="Arial" panose="020B0604020202020204" pitchFamily="34" charset="0"/>
              </a:rPr>
              <a:t>-Wert zeigt eine respiratorische Alkalose. Ursache war eine Hyperventilation.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Der Patient war wach, spontan atmend, keine Dyspnoe, keine Schmerzen.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Der niedrige BE zeigt eine ausgeprägte metabolische Acidose an, so daß die Hyperventilation des Patienten durchaus als Kompensation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verstanden werden kann. Andere Ursachen für eine Hyperventilation/Hypokapnie lagen nicht vor.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Die SID ist mit 40 mmol/l leicht erniedrigt: metabolische Acidose durch gemessene starke Ionen.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Dieser Wert reicht allein aber nicht zur Erklärung für die ausgeprägte Acidose aus.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Faustregel</a:t>
            </a:r>
            <a:r>
              <a:rPr lang="de-DE" altLang="de-DE" sz="900" dirty="0">
                <a:latin typeface="Arial" panose="020B0604020202020204" pitchFamily="34" charset="0"/>
              </a:rPr>
              <a:t>: Abweichung der SID vom Normalwert entspricht </a:t>
            </a:r>
            <a:r>
              <a:rPr lang="de-DE" altLang="de-DE" sz="900" b="1" u="sng" dirty="0">
                <a:latin typeface="Arial" panose="020B0604020202020204" pitchFamily="34" charset="0"/>
              </a:rPr>
              <a:t>ca.</a:t>
            </a:r>
            <a:r>
              <a:rPr lang="de-DE" altLang="de-DE" sz="900" dirty="0">
                <a:latin typeface="Arial" panose="020B0604020202020204" pitchFamily="34" charset="0"/>
              </a:rPr>
              <a:t> dem BE-Effekt der SID.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Es fallen die niedrigen Werte für Natrium und Chlorid auf, die an Verlust oder Verdünnung denken lassen: vergleicht man diese Werte mit dem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vorherigen Beispiel, fällt eine ähnliche Ionenkonstellation auf. Beim vorherigen Beispiel handelte es sich um eine Verdünnung, hier liegt eine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Exsiccose</a:t>
            </a:r>
            <a:r>
              <a:rPr lang="de-DE" altLang="de-DE" sz="900" dirty="0">
                <a:latin typeface="Arial" panose="020B0604020202020204" pitchFamily="34" charset="0"/>
              </a:rPr>
              <a:t> vor, allerdings </a:t>
            </a:r>
            <a:r>
              <a:rPr lang="de-DE" altLang="de-DE" sz="900" b="1" dirty="0">
                <a:latin typeface="Arial" panose="020B0604020202020204" pitchFamily="34" charset="0"/>
              </a:rPr>
              <a:t>mit einem zusätzlichen Elektrolytverlust</a:t>
            </a:r>
            <a:r>
              <a:rPr lang="de-DE" altLang="de-DE" sz="900" dirty="0">
                <a:latin typeface="Arial" panose="020B0604020202020204" pitchFamily="34" charset="0"/>
              </a:rPr>
              <a:t>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Zur </a:t>
            </a:r>
            <a:r>
              <a:rPr lang="de-DE" altLang="de-DE" sz="900" b="1" dirty="0">
                <a:latin typeface="Arial" panose="020B0604020202020204" pitchFamily="34" charset="0"/>
              </a:rPr>
              <a:t>Hyponatriämie</a:t>
            </a:r>
            <a:r>
              <a:rPr lang="de-DE" altLang="de-DE" sz="900" dirty="0">
                <a:latin typeface="Arial" panose="020B0604020202020204" pitchFamily="34" charset="0"/>
              </a:rPr>
              <a:t>: der Patient war neurologisch bis auf die Verschlechterung des AZ (müde, erschöpft) völlig unauffällig, was sich mit der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Anamnese deckt, daß die Erkrankung vor einer Woche begann. Es lagen zwar keine früheren Natrium-Werte vor, aber es war hoch wahrscheinlich,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daß sich die Hyponaträmie in einer Woche langsam (&gt; 48 h) entwickelt hatte.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Cave: zu schnelle Korrektur des Natrium-Wertes kann schwere neurologische Komplikationen auslösen!!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Cave: Pufferung mit Natrium-Bicarbonat (enthält 1000 mmol/l Natrium-Ionen) !!  ( s.o. pH &lt; 7,15 ) !!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b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Pufferung einer metabolischen Acidose mit Natrium-Bicarbonat 8,4% (= 1000 mmol/l) nach bekannter Formel</a:t>
            </a:r>
            <a:r>
              <a:rPr lang="de-DE" altLang="de-DE" sz="900" b="1" dirty="0">
                <a:latin typeface="Arial" panose="020B0604020202020204" pitchFamily="34" charset="0"/>
              </a:rPr>
              <a:t>: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NaBic 8,4% in ml  (1 ml = 1 mmol)  =  0,3 x kgKG x BE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b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Mit dieser Formel rechnet man aus, wie viel </a:t>
            </a:r>
            <a:r>
              <a:rPr lang="de-DE" altLang="de-DE" sz="900" b="1" dirty="0">
                <a:latin typeface="Arial" panose="020B0604020202020204" pitchFamily="34" charset="0"/>
              </a:rPr>
              <a:t>Natrium-Ionen</a:t>
            </a:r>
            <a:r>
              <a:rPr lang="de-DE" altLang="de-DE" sz="900" dirty="0">
                <a:latin typeface="Arial" panose="020B0604020202020204" pitchFamily="34" charset="0"/>
              </a:rPr>
              <a:t> in mmol ich in den Extrazellularraum eines Patienten geben muß, damit sein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acidotischer pH-Wert wieder neutral (7,4) wird: </a:t>
            </a:r>
            <a:r>
              <a:rPr lang="de-DE" altLang="de-DE" sz="900" b="1" dirty="0">
                <a:latin typeface="Arial" panose="020B0604020202020204" pitchFamily="34" charset="0"/>
              </a:rPr>
              <a:t>Alkalisierung durch Vergrößerung der SID durch eine starkes Kation.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Ich will das Bicarbonat nicht in Mißkredit bringen</a:t>
            </a:r>
            <a:r>
              <a:rPr lang="de-DE" altLang="de-DE" sz="900" b="1" dirty="0">
                <a:latin typeface="Arial" panose="020B0604020202020204" pitchFamily="34" charset="0"/>
              </a:rPr>
              <a:t>: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selbstverständlich macht diese „Pufferung“, oder besser Alkalisierung, nur Sinn, wenn </a:t>
            </a:r>
            <a:r>
              <a:rPr lang="de-DE" altLang="de-DE" sz="900" b="1" u="sng" dirty="0">
                <a:latin typeface="Arial" panose="020B0604020202020204" pitchFamily="34" charset="0"/>
              </a:rPr>
              <a:t>zusammen</a:t>
            </a:r>
            <a:r>
              <a:rPr lang="de-DE" altLang="de-DE" sz="900" b="1" dirty="0">
                <a:latin typeface="Arial" panose="020B0604020202020204" pitchFamily="34" charset="0"/>
              </a:rPr>
              <a:t> mit dem starken Kation Natrium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ein schwaches Anion (Bicarbonat) gegeben wird. Die gleichzeitige Gabe eines starken Anions wäre selbstredend kontraproduktiv.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b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Der Term 0,3 x kgKG ist nichts anderes als ein etwas zu hoch veranschlagter Wert für den Extrazellularraum (Intravasalraum + Interstitium =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ca. 25% KG). Allein schon wegen dieser zu hohen Einschätzung des Extrazellularraums gilt die Empfehlung von der errechneten NaBic-Menge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erstmal nur die Hälfte zu geben. Der Faktor x ½ ist deshalb oft schon in der Formel mit drin.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Aber aus mindestens einem weiteren Grund macht es Sinn die errechnete Dosis an NaBic zu halbieren </a:t>
            </a:r>
            <a:r>
              <a:rPr lang="de-DE" altLang="de-DE" sz="900" dirty="0">
                <a:latin typeface="Arial" panose="020B0604020202020204" pitchFamily="34" charset="0"/>
              </a:rPr>
              <a:t>(wenn man es denn geben will):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der besagte Patient hatte eine ausgeprägte Exsiccose, d.h. sein </a:t>
            </a:r>
            <a:r>
              <a:rPr lang="de-DE" altLang="de-DE" sz="900" b="1" dirty="0">
                <a:latin typeface="Arial" panose="020B0604020202020204" pitchFamily="34" charset="0"/>
              </a:rPr>
              <a:t>Extrazellularvolumen war drastisch reduziert</a:t>
            </a:r>
            <a:r>
              <a:rPr lang="de-DE" altLang="de-DE" sz="900" dirty="0">
                <a:latin typeface="Arial" panose="020B0604020202020204" pitchFamily="34" charset="0"/>
              </a:rPr>
              <a:t>. Wird diese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Gewichtsabnahme des Patienten nicht berücksichtigt, dann verteilt sich das zugegebene Natrium in einem kleineren EZV als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angenommen und damit kommt es zu einer </a:t>
            </a:r>
            <a:r>
              <a:rPr lang="de-DE" altLang="de-DE" sz="900" b="1" dirty="0">
                <a:latin typeface="Arial" panose="020B0604020202020204" pitchFamily="34" charset="0"/>
              </a:rPr>
              <a:t>starken Zunahme der Plasma-Natrium-Konzentration</a:t>
            </a:r>
            <a:r>
              <a:rPr lang="de-DE" altLang="de-DE" sz="900" dirty="0">
                <a:latin typeface="Arial" panose="020B0604020202020204" pitchFamily="34" charset="0"/>
              </a:rPr>
              <a:t>, die zu </a:t>
            </a:r>
            <a:r>
              <a:rPr lang="de-DE" altLang="de-DE" sz="900" b="1" dirty="0">
                <a:latin typeface="Arial" panose="020B0604020202020204" pitchFamily="34" charset="0"/>
              </a:rPr>
              <a:t>neurologischen Symptomen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führen kann (</a:t>
            </a:r>
            <a:r>
              <a:rPr lang="de-DE" altLang="de-DE" sz="900" b="1" dirty="0">
                <a:latin typeface="Arial" panose="020B0604020202020204" pitchFamily="34" charset="0"/>
              </a:rPr>
              <a:t>pontine Demyelinisierung</a:t>
            </a:r>
            <a:r>
              <a:rPr lang="de-DE" altLang="de-DE" sz="900" dirty="0">
                <a:latin typeface="Arial" panose="020B0604020202020204" pitchFamily="34" charset="0"/>
              </a:rPr>
              <a:t>).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Ein </a:t>
            </a:r>
            <a:r>
              <a:rPr lang="de-DE" altLang="de-DE" sz="900" b="1" dirty="0">
                <a:latin typeface="Arial" panose="020B0604020202020204" pitchFamily="34" charset="0"/>
              </a:rPr>
              <a:t>niedriger Chlorid-Wert</a:t>
            </a:r>
            <a:r>
              <a:rPr lang="de-DE" altLang="de-DE" sz="900" dirty="0">
                <a:latin typeface="Arial" panose="020B0604020202020204" pitchFamily="34" charset="0"/>
              </a:rPr>
              <a:t> läßt an </a:t>
            </a:r>
            <a:r>
              <a:rPr lang="de-DE" altLang="de-DE" sz="900" b="1" dirty="0">
                <a:latin typeface="Arial" panose="020B0604020202020204" pitchFamily="34" charset="0"/>
              </a:rPr>
              <a:t>Verlust</a:t>
            </a:r>
            <a:r>
              <a:rPr lang="de-DE" altLang="de-DE" sz="900" dirty="0">
                <a:latin typeface="Arial" panose="020B0604020202020204" pitchFamily="34" charset="0"/>
              </a:rPr>
              <a:t> denken: </a:t>
            </a:r>
            <a:r>
              <a:rPr lang="de-DE" altLang="de-DE" sz="900" b="1" dirty="0">
                <a:latin typeface="Arial" panose="020B0604020202020204" pitchFamily="34" charset="0"/>
              </a:rPr>
              <a:t>Erbrechen seit einer Woche</a:t>
            </a:r>
            <a:r>
              <a:rPr lang="de-DE" altLang="de-DE" sz="900" dirty="0">
                <a:latin typeface="Arial" panose="020B0604020202020204" pitchFamily="34" charset="0"/>
              </a:rPr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Das Entscheidende beim protrahierten Erbrechen ist der Verlust an Chlorid. Der sogenannte Protonen-Verlust spielt keine Rolle.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Durch das Wasser haben wir einen praktisch unerschöpflichen Protonenvorrat.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Ein zweiter häufiger Grund für eine</a:t>
            </a:r>
            <a:r>
              <a:rPr lang="de-DE" altLang="de-DE" sz="900" b="1" dirty="0">
                <a:latin typeface="Arial" panose="020B0604020202020204" pitchFamily="34" charset="0"/>
              </a:rPr>
              <a:t> Hypochlorämie</a:t>
            </a:r>
            <a:r>
              <a:rPr lang="de-DE" altLang="de-DE" sz="900" dirty="0">
                <a:latin typeface="Arial" panose="020B0604020202020204" pitchFamily="34" charset="0"/>
              </a:rPr>
              <a:t> (metabolische Alkalose) sind </a:t>
            </a:r>
            <a:r>
              <a:rPr lang="de-DE" altLang="de-DE" sz="900" b="1" dirty="0">
                <a:latin typeface="Arial" panose="020B0604020202020204" pitchFamily="34" charset="0"/>
              </a:rPr>
              <a:t>Schleifen-Diuretika. </a:t>
            </a:r>
            <a:r>
              <a:rPr lang="de-DE" altLang="de-DE" sz="900" dirty="0">
                <a:latin typeface="Arial" panose="020B0604020202020204" pitchFamily="34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Und drittens keine </a:t>
            </a:r>
            <a:r>
              <a:rPr lang="de-DE" altLang="de-DE" sz="900" b="1" dirty="0">
                <a:latin typeface="Arial" panose="020B0604020202020204" pitchFamily="34" charset="0"/>
              </a:rPr>
              <a:t>COPD kann zur Hypochlorämie führen</a:t>
            </a:r>
            <a:r>
              <a:rPr lang="de-DE" altLang="de-DE" sz="900" dirty="0">
                <a:latin typeface="Arial" panose="020B0604020202020204" pitchFamily="34" charset="0"/>
              </a:rPr>
              <a:t> (Beispiel 7): metabolische Kompensation der chronischen respiratorischen Acidose.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Unser Patient war lungengesund und nahm keine Medikamente ein.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Der erhöhte </a:t>
            </a:r>
            <a:r>
              <a:rPr lang="de-DE" altLang="de-DE" sz="900" b="1" dirty="0">
                <a:latin typeface="Arial" panose="020B0604020202020204" pitchFamily="34" charset="0"/>
              </a:rPr>
              <a:t>Kalium-Wert</a:t>
            </a:r>
            <a:r>
              <a:rPr lang="de-DE" altLang="de-DE" sz="900" dirty="0">
                <a:latin typeface="Arial" panose="020B0604020202020204" pitchFamily="34" charset="0"/>
              </a:rPr>
              <a:t> läßt an eine akute Niereninsuffizienz denken und die Frage nach Dialyse im Raum schweben.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Das erhöhte Kalium tritt aber auch klassisch zusammen mit einer Acidose</a:t>
            </a:r>
            <a:r>
              <a:rPr lang="de-DE" altLang="de-DE" sz="900" dirty="0">
                <a:latin typeface="Arial" panose="020B0604020202020204" pitchFamily="34" charset="0"/>
              </a:rPr>
              <a:t> </a:t>
            </a:r>
            <a:r>
              <a:rPr lang="de-DE" altLang="de-DE" sz="900" b="1" dirty="0">
                <a:latin typeface="Arial" panose="020B0604020202020204" pitchFamily="34" charset="0"/>
              </a:rPr>
              <a:t>auf.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Eigentlich kann man einen Kalium-Wert nur zusammen mit dem Säure-Basen-Haushalt korrekt interpretieren.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b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Bei einer Acidose läuft der ubiquitäre K</a:t>
            </a:r>
            <a:r>
              <a:rPr lang="de-DE" altLang="de-DE" sz="900" b="1" baseline="30000" dirty="0">
                <a:latin typeface="Arial" panose="020B0604020202020204" pitchFamily="34" charset="0"/>
              </a:rPr>
              <a:t>+</a:t>
            </a:r>
            <a:r>
              <a:rPr lang="de-DE" altLang="de-DE" sz="900" b="1" dirty="0">
                <a:latin typeface="Arial" panose="020B0604020202020204" pitchFamily="34" charset="0"/>
              </a:rPr>
              <a:t>/H</a:t>
            </a:r>
            <a:r>
              <a:rPr lang="de-DE" altLang="de-DE" sz="900" b="1" baseline="30000" dirty="0">
                <a:latin typeface="Arial" panose="020B0604020202020204" pitchFamily="34" charset="0"/>
              </a:rPr>
              <a:t>+</a:t>
            </a:r>
            <a:r>
              <a:rPr lang="de-DE" altLang="de-DE" sz="900" b="1" dirty="0">
                <a:latin typeface="Arial" panose="020B0604020202020204" pitchFamily="34" charset="0"/>
              </a:rPr>
              <a:t>-Antiporter langsamer, </a:t>
            </a:r>
            <a:r>
              <a:rPr lang="de-DE" altLang="de-DE" sz="900" dirty="0">
                <a:latin typeface="Arial" panose="020B0604020202020204" pitchFamily="34" charset="0"/>
              </a:rPr>
              <a:t>d.h. daß weniger Kalium im Austausch für sogenannte Protonen in die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Zellen gepumpt wird. Im klassischen Weltbild stehen die Protonen im Vordergrund: der geringere Protonen-Ausstrom „mildert“ die Plasma-Acidose.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Im Stewart-Konzept wird </a:t>
            </a:r>
            <a:r>
              <a:rPr lang="de-DE" altLang="de-DE" sz="900" b="1" dirty="0">
                <a:latin typeface="Arial" panose="020B0604020202020204" pitchFamily="34" charset="0"/>
              </a:rPr>
              <a:t>durch die Plasma-Hyperkaliämie die Plasma-SID vergrößert</a:t>
            </a:r>
            <a:r>
              <a:rPr lang="de-DE" altLang="de-DE" sz="900" dirty="0">
                <a:latin typeface="Arial" panose="020B0604020202020204" pitchFamily="34" charset="0"/>
              </a:rPr>
              <a:t>, was zu einer Alkalisierung beiträgt, also der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Bestehenden Acidose entgegenwirkt. Ob es sich dabei um eine physiologische Kompensation handelt, ist vorstellbar, aber meines Wissens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keinesfalls gesichert: </a:t>
            </a:r>
            <a:r>
              <a:rPr lang="de-DE" altLang="de-DE" sz="900" b="1" dirty="0">
                <a:latin typeface="Arial" panose="020B0604020202020204" pitchFamily="34" charset="0"/>
              </a:rPr>
              <a:t>der K</a:t>
            </a:r>
            <a:r>
              <a:rPr lang="de-DE" altLang="de-DE" sz="900" b="1" baseline="30000" dirty="0">
                <a:latin typeface="Arial" panose="020B0604020202020204" pitchFamily="34" charset="0"/>
              </a:rPr>
              <a:t>+</a:t>
            </a:r>
            <a:r>
              <a:rPr lang="de-DE" altLang="de-DE" sz="900" b="1" dirty="0">
                <a:latin typeface="Arial" panose="020B0604020202020204" pitchFamily="34" charset="0"/>
              </a:rPr>
              <a:t>/H</a:t>
            </a:r>
            <a:r>
              <a:rPr lang="de-DE" altLang="de-DE" sz="900" b="1" baseline="30000" dirty="0">
                <a:latin typeface="Arial" panose="020B0604020202020204" pitchFamily="34" charset="0"/>
              </a:rPr>
              <a:t>+</a:t>
            </a:r>
            <a:r>
              <a:rPr lang="de-DE" altLang="de-DE" sz="900" b="1" dirty="0">
                <a:latin typeface="Arial" panose="020B0604020202020204" pitchFamily="34" charset="0"/>
              </a:rPr>
              <a:t>-Antiporter ist an die 3Na</a:t>
            </a:r>
            <a:r>
              <a:rPr lang="de-DE" altLang="de-DE" sz="900" b="1" baseline="30000" dirty="0">
                <a:latin typeface="Arial" panose="020B0604020202020204" pitchFamily="34" charset="0"/>
              </a:rPr>
              <a:t>+</a:t>
            </a:r>
            <a:r>
              <a:rPr lang="de-DE" altLang="de-DE" sz="900" b="1" dirty="0">
                <a:latin typeface="Arial" panose="020B0604020202020204" pitchFamily="34" charset="0"/>
              </a:rPr>
              <a:t>/2K</a:t>
            </a:r>
            <a:r>
              <a:rPr lang="de-DE" altLang="de-DE" sz="900" b="1" baseline="30000" dirty="0">
                <a:latin typeface="Arial" panose="020B0604020202020204" pitchFamily="34" charset="0"/>
              </a:rPr>
              <a:t>+</a:t>
            </a:r>
            <a:r>
              <a:rPr lang="de-DE" altLang="de-DE" sz="900" b="1" dirty="0">
                <a:latin typeface="Arial" panose="020B0604020202020204" pitchFamily="34" charset="0"/>
              </a:rPr>
              <a:t>-ATPase gekoppelt, die bei Acidose langsamer arbeitet</a:t>
            </a:r>
            <a:r>
              <a:rPr lang="de-DE" altLang="de-DE" sz="900" dirty="0">
                <a:latin typeface="Arial" panose="020B0604020202020204" pitchFamily="34" charset="0"/>
              </a:rPr>
              <a:t>. Bei zu starker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Acidose wird sie funktionsuntüchtig und die Zelle stirbt.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Der </a:t>
            </a:r>
            <a:r>
              <a:rPr lang="de-DE" altLang="de-DE" sz="900" b="1" dirty="0">
                <a:latin typeface="Arial" panose="020B0604020202020204" pitchFamily="34" charset="0"/>
              </a:rPr>
              <a:t>gleichzeitige „Protonen“-Transport erfüllt eine Vehikelfunktion im Sinne der Elektroneutralität</a:t>
            </a:r>
            <a:r>
              <a:rPr lang="de-DE" altLang="de-DE" sz="900" dirty="0">
                <a:latin typeface="Arial" panose="020B0604020202020204" pitchFamily="34" charset="0"/>
              </a:rPr>
              <a:t>: es würde pH-technisch keinen Sinn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machen gleichzeitig mit einem starken Kation ein anderes starkes Kation (z.B. Natrium zu verschieben): der Effekt für den pH wäre gleich null.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Es macht für den pH nur Sinn, wenn gegen das starke Kation Kalium das schwache Kation „Proton“ (Oxonium-Ion) ausgetauscht wird</a:t>
            </a:r>
            <a:r>
              <a:rPr lang="de-DE" altLang="de-DE" sz="900" dirty="0">
                <a:latin typeface="Arial" panose="020B0604020202020204" pitchFamily="34" charset="0"/>
              </a:rPr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Cave Begriffsverwirrung: „schwaches Proton“ bedeutet, daß es sehr reaktionsfreudig ist und sich der Konstellation der starken Ionen (die nicht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reaktionsfreudig sind) anpaßt.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Bei einer Alkalose läuft der K</a:t>
            </a:r>
            <a:r>
              <a:rPr lang="de-DE" altLang="de-DE" sz="900" b="1" baseline="30000" dirty="0">
                <a:latin typeface="Arial" panose="020B0604020202020204" pitchFamily="34" charset="0"/>
              </a:rPr>
              <a:t>+</a:t>
            </a:r>
            <a:r>
              <a:rPr lang="de-DE" altLang="de-DE" sz="900" b="1" dirty="0">
                <a:latin typeface="Arial" panose="020B0604020202020204" pitchFamily="34" charset="0"/>
              </a:rPr>
              <a:t>/H</a:t>
            </a:r>
            <a:r>
              <a:rPr lang="de-DE" altLang="de-DE" sz="900" b="1" baseline="30000" dirty="0">
                <a:latin typeface="Arial" panose="020B0604020202020204" pitchFamily="34" charset="0"/>
              </a:rPr>
              <a:t>+</a:t>
            </a:r>
            <a:r>
              <a:rPr lang="de-DE" altLang="de-DE" sz="900" b="1" dirty="0">
                <a:latin typeface="Arial" panose="020B0604020202020204" pitchFamily="34" charset="0"/>
              </a:rPr>
              <a:t>-Antiporter schneller</a:t>
            </a:r>
            <a:r>
              <a:rPr lang="de-DE" altLang="de-DE" sz="900" dirty="0">
                <a:latin typeface="Arial" panose="020B0604020202020204" pitchFamily="34" charset="0"/>
              </a:rPr>
              <a:t>, d.h. daß mehr Kalium aus dem Plasma/Interstitium in die Zellen gepumpt wird.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Durch die resultierende Hypokaliämie kommt es zu einer Verkleinerung der SID, was der Alkalose entgegenwirkt.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Acidose </a:t>
            </a:r>
            <a:r>
              <a:rPr lang="de-DE" alt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→ Hyperkaliämie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Alkalose → Hypokaliämie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  <a:cs typeface="Arial" panose="020B0604020202020204" pitchFamily="34" charset="0"/>
              </a:rPr>
              <a:t>Pro pH-Wert-Änderung von 0,1 ist mit einer Änderung der Kalium-Konzentration um ca. 0,5 mmol/l zu rechnen.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  <a:cs typeface="Arial" panose="020B0604020202020204" pitchFamily="34" charset="0"/>
              </a:rPr>
              <a:t>Das bedeutet für das vorliegende Beispiel, daß 1 mmol/l der Hyperkaliämie aufgrund der Acidose entstanden sind.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  <a:cs typeface="Arial" panose="020B0604020202020204" pitchFamily="34" charset="0"/>
              </a:rPr>
              <a:t>Bei einer Normalisierung des pH-Wertes ist mit einer Normalisierung des Kalium-Wertes zu rechnen.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Liegt bei einer Acidose eine Hypokaliämie vor, kann von einem massiven (intrazellulären) Kalium-Mangel ausgegangen werden.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Liegt bei einer Alkalose eine Hyperkaliämie vor, besteht ein tatsächlicher Kalium-Überschuß.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Zur Erinnerung: </a:t>
            </a:r>
            <a:r>
              <a:rPr lang="de-DE" altLang="de-DE" sz="900" b="1" dirty="0">
                <a:latin typeface="Arial" panose="020B0604020202020204" pitchFamily="34" charset="0"/>
              </a:rPr>
              <a:t>Kalium ist mit ca. 140 mmol/l das intrazellulär am höchsten konzentrierte Ion</a:t>
            </a:r>
            <a:r>
              <a:rPr lang="de-DE" altLang="de-DE" sz="900" dirty="0">
                <a:latin typeface="Arial" panose="020B0604020202020204" pitchFamily="34" charset="0"/>
              </a:rPr>
              <a:t>, während die Natrium-Konzentration intrazellulär nur ca. 12 mmol/l beträgt und die intrazelluläre Natrium-Konzentration durch Na-K-ATPase permanent gering gehalten wird.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Bei vielen Patienten (</a:t>
            </a:r>
            <a:r>
              <a:rPr lang="de-DE" altLang="de-DE" sz="900" b="1" dirty="0">
                <a:latin typeface="Arial" panose="020B0604020202020204" pitchFamily="34" charset="0"/>
              </a:rPr>
              <a:t>eigene Beobachtungen</a:t>
            </a:r>
            <a:r>
              <a:rPr lang="de-DE" altLang="de-DE" sz="900" dirty="0">
                <a:latin typeface="Arial" panose="020B0604020202020204" pitchFamily="34" charset="0"/>
              </a:rPr>
              <a:t>), die mit Acidose/Hyperkaliämie auf unserer Intensivstation in den letzten beiden Jahren behandelt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wurden, ging die Hyperkaliämie allein durch die Behandlung der Acidose ohne zusätzliche Maßnahmen zurück (z.B. Glucose-Insulin-Infusion).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Häufig lag eine Exsiccose (Schleifendiuretika, zu geringe Flüssigkeitszufuhr, zu großer Flüssigkeitsverlust) zugrunde, so daß die Therapie der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Acidose schlicht und ergreifend in der Infusion von „balancierten“ Infusionen bestand, obwohl diese Kalium enthalten.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Bei der Korrektur der Acidose (Normalisierung der SID: meist ist eine Hyperchlorämie im Spiel) sinkt der Kalium-Wert durch Zunahme des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intrazellulären Shifts wieder ab.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In unserem Haus erhalten niereninsuffiziente Patienten mit einer metabolischen Acidose kein NaCl 0,9% mehr (enthält zwar kein Kalium,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dafür aber Chlorid mit 154 mmol/l, was zu einer Ansäuerung mit konsekutivem Kalium-Anstieg führt), sondern „balancierte“ Infusionen mit einem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Chlorid von „nur“ 110 mmol/l, was zwar immer noch zu hoch ist, aber eben deutlich weniger als in der sogenannten „physiologischen“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Kochsalzlösung:</a:t>
            </a:r>
            <a:r>
              <a:rPr lang="de-DE" altLang="de-DE" sz="900" b="1" dirty="0">
                <a:latin typeface="Arial" panose="020B0604020202020204" pitchFamily="34" charset="0"/>
              </a:rPr>
              <a:t> „balancierte“ Lösungen säuern zwar an, aber deutlich weniger als NaCl 0,9%.</a:t>
            </a:r>
            <a:r>
              <a:rPr lang="de-DE" altLang="de-DE" sz="900" dirty="0">
                <a:latin typeface="Arial" panose="020B0604020202020204" pitchFamily="34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Die Kalium-Konzentration von 4 mmol/l der „balancierten“ Infusion führt nicht zu einem nennenswerten Kalium-Anstieg.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Zurück zur BGA.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Das Lactat ist mit 3,6 mmol/l erhöht. Der resultierende BE beträgt 3,6.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Faustregel: BE</a:t>
            </a:r>
            <a:r>
              <a:rPr lang="de-DE" altLang="de-DE" sz="900" b="1" baseline="-25000" dirty="0">
                <a:latin typeface="Arial" panose="020B0604020202020204" pitchFamily="34" charset="0"/>
              </a:rPr>
              <a:t>Lactat </a:t>
            </a:r>
            <a:r>
              <a:rPr lang="de-DE" altLang="de-DE" sz="900" b="1" dirty="0">
                <a:latin typeface="Arial" panose="020B0604020202020204" pitchFamily="34" charset="0"/>
              </a:rPr>
              <a:t>= Konz.</a:t>
            </a:r>
            <a:r>
              <a:rPr lang="de-DE" altLang="de-DE" sz="900" b="1" baseline="-25000" dirty="0">
                <a:latin typeface="Arial" panose="020B0604020202020204" pitchFamily="34" charset="0"/>
              </a:rPr>
              <a:t>Lactat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Damit kann überschlagsmäßig der Gesamt-BE nicht allein durch die niedrige SID und das erhöhte Lactat bedingt sein.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Das bedeutet, daß man beim Blick auf diese BGA bed-side auf die Erhöhung der XAs, der ungemessenen Anionen, schließen kann.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b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Erhöhung der XAs durch v.a. drei Ursachen: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Ketoacidose, Niereninsuffizienz, „balancierte“ Infusionen.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Der Patient hatte zum Zeitpunkt der BGA noch keine Infusionen erhalten.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Der BZ ist normal, anamnestisch liegt kein Diabetes mellitus vor.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Also bleibt die Niereninsuffizienz. (Wen wundert es?)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Dazu passen die </a:t>
            </a:r>
            <a:r>
              <a:rPr lang="de-DE" altLang="de-DE" sz="900" b="1" dirty="0">
                <a:latin typeface="Arial" panose="020B0604020202020204" pitchFamily="34" charset="0"/>
              </a:rPr>
              <a:t>sehr hohen Werte für Kreatinin und Harnstoff</a:t>
            </a:r>
            <a:r>
              <a:rPr lang="de-DE" altLang="de-DE" sz="900" dirty="0">
                <a:latin typeface="Arial" panose="020B0604020202020204" pitchFamily="34" charset="0"/>
              </a:rPr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Die Dialyse-Indikation ist aufgrund der Anamnese (Exsiccose) und des bierbraunen Urins (diese Nieren konzentrieren noch) eher zurückhaltend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zu stellen. Dieser Patient wurde nicht dialysiert.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Dieser Patient hatte ein </a:t>
            </a:r>
            <a:r>
              <a:rPr lang="de-DE" altLang="de-DE" sz="900" b="1" dirty="0">
                <a:latin typeface="Arial" panose="020B0604020202020204" pitchFamily="34" charset="0"/>
              </a:rPr>
              <a:t>prärenales Nierenversagen durch eine extreme Exsiccose mit massiven Elektrolytverlusten.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b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Zu dieser Erkenntnis wäre man mit Sicherheit – das muß ich zugeben – auch ohne das Stewart-Konzept gekommen.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Das ist oft das Dilemma: etwas überspitzt gesagt, kann man sich mit dem Stewart-Konzept alles fein säuberlich aufschlüsseln und kommt zu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therapeutischen Konsequenzen, die man auch ohne das Stewart-Konzept gefunden hätte.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Trotzdem möchte ich es nicht mehr missen.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Die Diskussion über Pro und Contra Stewart-Konzept möchte ich weiter unten fortsetzen.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Die weiter Untersuchung ergab keinen Anhalt für pathogene Keime im Stuhlgang und keine Clostridienenteritis. Er hatte kein Fieber, das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Procalcitonin war unauffällig.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Somit lautete die Diagnose: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Virale Gastroenteritis mit massiver Exsiccose, Elektrolytentgleisung, metabolische Acidose, prärenales akutes Nierenversagen.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b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„Der Mann war am Verdursten!“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900" b="1" dirty="0">
                <a:latin typeface="Arial" panose="020B0604020202020204" pitchFamily="34" charset="0"/>
              </a:rPr>
              <a:t>Therapie:</a:t>
            </a:r>
            <a:r>
              <a:rPr lang="de-DE" altLang="de-DE" sz="900" dirty="0">
                <a:latin typeface="Arial" panose="020B0604020202020204" pitchFamily="34" charset="0"/>
              </a:rPr>
              <a:t> der Patient erhielt 5 Liter NaCl 0,9% in einer Nacht infundiert (BGA-gesteuert), zusätzlich Antiemetika, eine Kapsel Imodium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(Loperamid) und orale Flüssigkeit. Nach wenigen Stunden konnte der Kostaufbau problemlos begonnen werden.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Heute würde ich ihm eher „balancierte“ Lösung (z.B.: Ionosteril) statt NaCl 0,9% geben (s. Überlegungen oben), allerdings kam es bei diesem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Patienten zu keinem weiteren Kalium-Anstieg.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Über Nacht normalisierten sich praktisch alle Laborwerte. Der Patient wurde am Folgetag bei deutlich gebesserten Allgemeinzustand auf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900" dirty="0">
                <a:latin typeface="Arial" panose="020B0604020202020204" pitchFamily="34" charset="0"/>
              </a:rPr>
              <a:t>die Normalstation verlegt.</a:t>
            </a: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5796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82772" indent="-301066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204265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85971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167677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649383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3131088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612794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4094500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31F02C33-6F38-4DBC-8171-C656259F580D}" type="slidenum">
              <a:rPr lang="de-DE" altLang="de-DE" sz="1400"/>
              <a:pPr/>
              <a:t>32</a:t>
            </a:fld>
            <a:endParaRPr lang="de-DE" altLang="de-DE" sz="1400" dirty="0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13" y="839788"/>
            <a:ext cx="7188200" cy="4044950"/>
          </a:xfrm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40853" indent="-240853">
              <a:lnSpc>
                <a:spcPct val="80000"/>
              </a:lnSpc>
            </a:pPr>
            <a:r>
              <a:rPr lang="de-DE" altLang="de-DE" sz="800" b="1" dirty="0">
                <a:latin typeface="Arial" panose="020B0604020202020204" pitchFamily="34" charset="0"/>
              </a:rPr>
              <a:t>Beispiel 7</a:t>
            </a:r>
            <a:r>
              <a:rPr lang="de-DE" altLang="de-DE" sz="800" dirty="0">
                <a:latin typeface="Arial" panose="020B0604020202020204" pitchFamily="34" charset="0"/>
              </a:rPr>
              <a:t>: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b="1" dirty="0">
                <a:latin typeface="Arial" panose="020B0604020202020204" pitchFamily="34" charset="0"/>
              </a:rPr>
              <a:t>„COPD-Patient, kompensiert, keine Exacerbation, Routine-BGA.“</a:t>
            </a:r>
          </a:p>
          <a:p>
            <a:pPr marL="240853" indent="-240853">
              <a:lnSpc>
                <a:spcPct val="80000"/>
              </a:lnSpc>
            </a:pPr>
            <a:endParaRPr lang="de-DE" altLang="de-DE" sz="800" b="1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Mit den Vorbemerkungen zur letzten Folie schauen wir uns das vorliegende Beispiel an, das sicherlich nicht selten ist.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Dieser Patient hat eine chronisch obstruktive Lungenerkrankung mit einer CO</a:t>
            </a:r>
            <a:r>
              <a:rPr lang="de-DE" altLang="de-DE" sz="800" baseline="-25000" dirty="0">
                <a:latin typeface="Arial" panose="020B0604020202020204" pitchFamily="34" charset="0"/>
              </a:rPr>
              <a:t>2</a:t>
            </a:r>
            <a:r>
              <a:rPr lang="de-DE" altLang="de-DE" sz="800" dirty="0">
                <a:latin typeface="Arial" panose="020B0604020202020204" pitchFamily="34" charset="0"/>
              </a:rPr>
              <a:t>-Retention. 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Zum Zeitpunkt dieser BGA ist er pulmonal beschwerdefrei.</a:t>
            </a:r>
          </a:p>
          <a:p>
            <a:pPr marL="240853" indent="-240853">
              <a:lnSpc>
                <a:spcPct val="80000"/>
              </a:lnSpc>
            </a:pPr>
            <a:endParaRPr lang="de-DE" altLang="de-DE" sz="800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Der pH zeigt eine leichte Acidose an</a:t>
            </a:r>
          </a:p>
          <a:p>
            <a:pPr marL="240853" indent="-240853">
              <a:lnSpc>
                <a:spcPct val="80000"/>
              </a:lnSpc>
            </a:pPr>
            <a:endParaRPr lang="de-DE" altLang="de-DE" sz="800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Der pCO2 zeigt eine </a:t>
            </a:r>
            <a:r>
              <a:rPr lang="de-DE" altLang="de-DE" sz="800" b="1" dirty="0">
                <a:latin typeface="Arial" panose="020B0604020202020204" pitchFamily="34" charset="0"/>
              </a:rPr>
              <a:t>respiratorische Acidose</a:t>
            </a:r>
            <a:r>
              <a:rPr lang="de-DE" altLang="de-DE" sz="800" dirty="0">
                <a:latin typeface="Arial" panose="020B0604020202020204" pitchFamily="34" charset="0"/>
              </a:rPr>
              <a:t> an. Hätte der Patient eine rein respiratorische Störung, würde man einen pH von ca. 7,1 erwarten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(Henderson-Hasselbalch-Gleichung; Nomogramm nach Siggard-Andersen). 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b="1" dirty="0">
                <a:latin typeface="Arial" panose="020B0604020202020204" pitchFamily="34" charset="0"/>
              </a:rPr>
              <a:t>Faustregel: bei einem pCO</a:t>
            </a:r>
            <a:r>
              <a:rPr lang="de-DE" altLang="de-DE" sz="800" b="1" baseline="-25000" dirty="0">
                <a:latin typeface="Arial" panose="020B0604020202020204" pitchFamily="34" charset="0"/>
              </a:rPr>
              <a:t>2</a:t>
            </a:r>
            <a:r>
              <a:rPr lang="de-DE" altLang="de-DE" sz="800" b="1" dirty="0">
                <a:latin typeface="Arial" panose="020B0604020202020204" pitchFamily="34" charset="0"/>
              </a:rPr>
              <a:t> von 80 mmHg erwartet man bei einer rein respiratorischen Störung einen pH von ca. 7,1.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An dieser Stelle weiß man also schon, daß in dieser BGA noch eine zusätzliche metabolische Veränderung stecken muß.</a:t>
            </a:r>
          </a:p>
          <a:p>
            <a:pPr marL="240853" indent="-240853">
              <a:lnSpc>
                <a:spcPct val="80000"/>
              </a:lnSpc>
            </a:pPr>
            <a:endParaRPr lang="de-DE" altLang="de-DE" sz="800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Der BE von 13,4 mmol/l zeigt es: es liegt eine daneben noch eine </a:t>
            </a:r>
            <a:r>
              <a:rPr lang="de-DE" altLang="de-DE" sz="800" b="1" dirty="0">
                <a:latin typeface="Arial" panose="020B0604020202020204" pitchFamily="34" charset="0"/>
              </a:rPr>
              <a:t>metabolische Alkalose</a:t>
            </a:r>
            <a:r>
              <a:rPr lang="de-DE" altLang="de-DE" sz="800" dirty="0">
                <a:latin typeface="Arial" panose="020B0604020202020204" pitchFamily="34" charset="0"/>
              </a:rPr>
              <a:t> vor.</a:t>
            </a:r>
          </a:p>
          <a:p>
            <a:pPr marL="240853" indent="-240853">
              <a:lnSpc>
                <a:spcPct val="80000"/>
              </a:lnSpc>
            </a:pPr>
            <a:endParaRPr lang="de-DE" altLang="de-DE" sz="800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Die </a:t>
            </a:r>
            <a:r>
              <a:rPr lang="de-DE" altLang="de-DE" sz="800" b="1" dirty="0">
                <a:latin typeface="Arial" panose="020B0604020202020204" pitchFamily="34" charset="0"/>
              </a:rPr>
              <a:t>SID ist mit 52 mmol/l erhöht</a:t>
            </a:r>
            <a:r>
              <a:rPr lang="de-DE" altLang="de-DE" sz="800" dirty="0">
                <a:latin typeface="Arial" panose="020B0604020202020204" pitchFamily="34" charset="0"/>
              </a:rPr>
              <a:t>: metabolische Alkalose durch die gemessnen starken Ionen.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In diesem Fall ist der alleinige Grund ist die </a:t>
            </a:r>
            <a:r>
              <a:rPr lang="de-DE" altLang="de-DE" sz="800" b="1" dirty="0">
                <a:latin typeface="Arial" panose="020B0604020202020204" pitchFamily="34" charset="0"/>
              </a:rPr>
              <a:t>Hypochlorämie</a:t>
            </a:r>
            <a:r>
              <a:rPr lang="de-DE" altLang="de-DE" sz="800" dirty="0">
                <a:latin typeface="Arial" panose="020B0604020202020204" pitchFamily="34" charset="0"/>
              </a:rPr>
              <a:t> (wenn man von der winzigen Hypernatriämie absieht).</a:t>
            </a:r>
          </a:p>
          <a:p>
            <a:pPr marL="240853" indent="-240853">
              <a:lnSpc>
                <a:spcPct val="80000"/>
              </a:lnSpc>
            </a:pPr>
            <a:endParaRPr lang="de-DE" altLang="de-DE" sz="800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Das Albumin ist normal.</a:t>
            </a:r>
          </a:p>
          <a:p>
            <a:pPr marL="240853" indent="-240853">
              <a:lnSpc>
                <a:spcPct val="80000"/>
              </a:lnSpc>
            </a:pPr>
            <a:endParaRPr lang="de-DE" altLang="de-DE" sz="800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80000"/>
              </a:lnSpc>
            </a:pPr>
            <a:r>
              <a:rPr lang="de-DE" altLang="de-DE" sz="800" b="1" dirty="0">
                <a:latin typeface="Arial" panose="020B0604020202020204" pitchFamily="34" charset="0"/>
              </a:rPr>
              <a:t>Was ist der Grund für die Hypochlorämie?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Der Patient nimmt keine Schleifendiuretika ein. 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Es liegt kein prolongiertes Erbrechen vor. 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Eine renal tubuläre Acidose ist nicht bekannt.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Keine Einnahme von Azetazolamid (Diamox).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Keine Infusion von freiem Wasser.</a:t>
            </a:r>
          </a:p>
          <a:p>
            <a:pPr marL="240853" indent="-240853">
              <a:lnSpc>
                <a:spcPct val="80000"/>
              </a:lnSpc>
            </a:pPr>
            <a:endParaRPr lang="de-DE" altLang="de-DE" sz="800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In der </a:t>
            </a:r>
            <a:r>
              <a:rPr lang="de-DE" altLang="de-DE" sz="800" b="1" dirty="0">
                <a:latin typeface="Arial" panose="020B0604020202020204" pitchFamily="34" charset="0"/>
              </a:rPr>
              <a:t>klassischen Betrachtungsweise</a:t>
            </a:r>
            <a:r>
              <a:rPr lang="de-DE" altLang="de-DE" sz="800" dirty="0">
                <a:latin typeface="Arial" panose="020B0604020202020204" pitchFamily="34" charset="0"/>
              </a:rPr>
              <a:t> würde man folgende Diagnose stellen: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Respiratorische Acidose, durch eine metabolische Alklose teilweise kompensiert.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Die respiratorische Acidose erklärt sich durch die COPD. Die metabolische Kompensation erfolgt durch renale Bicarbonat-Retention.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Das hohe Bicarbonat</a:t>
            </a:r>
            <a:r>
              <a:rPr lang="de-DE" altLang="de-DE" sz="800" b="1" dirty="0">
                <a:latin typeface="Arial" panose="020B0604020202020204" pitchFamily="34" charset="0"/>
              </a:rPr>
              <a:t> ist</a:t>
            </a:r>
            <a:r>
              <a:rPr lang="de-DE" altLang="de-DE" sz="800" dirty="0">
                <a:latin typeface="Arial" panose="020B0604020202020204" pitchFamily="34" charset="0"/>
              </a:rPr>
              <a:t> im klassischen Weltbild die Kompensation.</a:t>
            </a:r>
          </a:p>
          <a:p>
            <a:pPr marL="240853" indent="-240853">
              <a:lnSpc>
                <a:spcPct val="80000"/>
              </a:lnSpc>
            </a:pPr>
            <a:endParaRPr lang="de-DE" altLang="de-DE" sz="800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Kurze Zwischenüberlegung: </a:t>
            </a:r>
            <a:r>
              <a:rPr lang="de-DE" altLang="de-DE" sz="800" b="1" dirty="0">
                <a:latin typeface="Arial" panose="020B0604020202020204" pitchFamily="34" charset="0"/>
              </a:rPr>
              <a:t>könnte hier auch eine primäre metabolische Alkalose vorliegen, die die respiratorisch kompensiert wird</a:t>
            </a:r>
            <a:r>
              <a:rPr lang="de-DE" altLang="de-DE" sz="800" dirty="0">
                <a:latin typeface="Arial" panose="020B0604020202020204" pitchFamily="34" charset="0"/>
              </a:rPr>
              <a:t>?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Dagegen sprechen mehrere Argumente: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Erstens die Anamnese: COPD. 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Zweitens die Regel „MM“, „metabolisch miteinander“: d.h. bei primär metabolischen Störungen verändern sich pH, Standard-Bicarbonat/BE 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und pCO</a:t>
            </a:r>
            <a:r>
              <a:rPr lang="de-DE" altLang="de-DE" sz="800" baseline="-25000" dirty="0">
                <a:latin typeface="Arial" panose="020B0604020202020204" pitchFamily="34" charset="0"/>
              </a:rPr>
              <a:t>2 </a:t>
            </a:r>
            <a:r>
              <a:rPr lang="de-DE" altLang="de-DE" sz="800" dirty="0">
                <a:latin typeface="Arial" panose="020B0604020202020204" pitchFamily="34" charset="0"/>
              </a:rPr>
              <a:t>gleichsinnig. Das ist hier nicht der Fall. 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Und drittens: es ist sehr unwahrscheinlich, daß eine Überkompensation vorliegt. Der pH wäre bei primär metabolischer Alkalose hier sogar 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in den sauren Bereich hinein überkompensiert. Das ist, insbesondere da die Kompensation in einer Hypoventilation besteht, sehr unwahrscheinlich. 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Eine primär metabolische Alkalose wird von einem spontan atmenden Patienten bis </a:t>
            </a:r>
            <a:r>
              <a:rPr lang="de-DE" altLang="de-DE" sz="800" b="1" dirty="0">
                <a:latin typeface="Arial" panose="020B0604020202020204" pitchFamily="34" charset="0"/>
              </a:rPr>
              <a:t>max</a:t>
            </a:r>
            <a:r>
              <a:rPr lang="de-DE" altLang="de-DE" sz="800" dirty="0">
                <a:latin typeface="Arial" panose="020B0604020202020204" pitchFamily="34" charset="0"/>
              </a:rPr>
              <a:t>. pCO</a:t>
            </a:r>
            <a:r>
              <a:rPr lang="de-DE" altLang="de-DE" sz="800" baseline="-25000" dirty="0">
                <a:latin typeface="Arial" panose="020B0604020202020204" pitchFamily="34" charset="0"/>
              </a:rPr>
              <a:t>2</a:t>
            </a:r>
            <a:r>
              <a:rPr lang="de-DE" altLang="de-DE" sz="800" dirty="0">
                <a:latin typeface="Arial" panose="020B0604020202020204" pitchFamily="34" charset="0"/>
              </a:rPr>
              <a:t> 55 mmHG kompensiert.</a:t>
            </a:r>
          </a:p>
          <a:p>
            <a:pPr marL="240853" indent="-240853">
              <a:lnSpc>
                <a:spcPct val="80000"/>
              </a:lnSpc>
            </a:pPr>
            <a:endParaRPr lang="de-DE" altLang="de-DE" sz="800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80000"/>
              </a:lnSpc>
            </a:pPr>
            <a:r>
              <a:rPr lang="de-DE" altLang="de-DE" sz="800" b="1" dirty="0">
                <a:latin typeface="Arial" panose="020B0604020202020204" pitchFamily="34" charset="0"/>
              </a:rPr>
              <a:t>Im Stewart-Konzept besteht die Kompensation der primär respiratorischen Acidose in der vermehrten Ausscheidung von 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b="1" dirty="0">
                <a:latin typeface="Arial" panose="020B0604020202020204" pitchFamily="34" charset="0"/>
              </a:rPr>
              <a:t>Chlorid durch die Niere</a:t>
            </a:r>
            <a:r>
              <a:rPr lang="de-DE" altLang="de-DE" sz="800" dirty="0">
                <a:latin typeface="Arial" panose="020B0604020202020204" pitchFamily="34" charset="0"/>
              </a:rPr>
              <a:t>.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Die Niere scheidet an den Schaltzellen vom Typ A der Sammelrohre vermehrt Chlorid im Austausch gegen Bicarbonat aus (AE1 = Anion exchanger Typ 1). 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Das Bicarbonat wird entweder aus dem Tubuluslumen resorbiert, oder in der Zelle selbst via Carbonat-Dehydratase gebildet.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b="1" dirty="0">
                <a:latin typeface="Arial" panose="020B0604020202020204" pitchFamily="34" charset="0"/>
              </a:rPr>
              <a:t>Im Stewart-Konzept ist das Bicarbonat nicht die Kompensation, sondern der Indikator der metabolischen Veränderung, 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b="1" dirty="0">
                <a:latin typeface="Arial" panose="020B0604020202020204" pitchFamily="34" charset="0"/>
              </a:rPr>
              <a:t>in diesem Falle der Hypochlorämie</a:t>
            </a:r>
            <a:r>
              <a:rPr lang="de-DE" altLang="de-DE" sz="800" dirty="0">
                <a:latin typeface="Arial" panose="020B0604020202020204" pitchFamily="34" charset="0"/>
              </a:rPr>
              <a:t>.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b="1" dirty="0">
                <a:latin typeface="Arial" panose="020B0604020202020204" pitchFamily="34" charset="0"/>
              </a:rPr>
              <a:t>Der Bicarbonat-Anstieg bei erfolgt als Konsequenz der Veränderung der SID, in diesem Fall der Hypochlorämie, 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b="1" dirty="0">
                <a:latin typeface="Arial" panose="020B0604020202020204" pitchFamily="34" charset="0"/>
              </a:rPr>
              <a:t>via Henderson-Hasselbalch</a:t>
            </a:r>
            <a:r>
              <a:rPr lang="de-DE" altLang="de-DE" sz="800" dirty="0">
                <a:latin typeface="Arial" panose="020B0604020202020204" pitchFamily="34" charset="0"/>
              </a:rPr>
              <a:t>.</a:t>
            </a:r>
          </a:p>
          <a:p>
            <a:pPr marL="240853" indent="-240853">
              <a:lnSpc>
                <a:spcPct val="80000"/>
              </a:lnSpc>
            </a:pPr>
            <a:endParaRPr lang="de-DE" altLang="de-DE" sz="800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In einer pneumologischen Arbeit über „Sauerstoff in der Medizin“ steht der Satz: „</a:t>
            </a:r>
            <a:r>
              <a:rPr lang="de-DE" altLang="de-DE" sz="800" b="1" dirty="0">
                <a:latin typeface="Arial" panose="020B0604020202020204" pitchFamily="34" charset="0"/>
              </a:rPr>
              <a:t>Das Bicarbonat ist das HbA1 des Pneumologen</a:t>
            </a:r>
            <a:r>
              <a:rPr lang="de-DE" altLang="de-DE" sz="800" dirty="0">
                <a:latin typeface="Arial" panose="020B0604020202020204" pitchFamily="34" charset="0"/>
              </a:rPr>
              <a:t>.“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Das bedeutet – nicht unkorrekt – daß das Ausmaß des Bicarbonat-Anstieges etwas über die Kompensation der Hyperkapnie des COPD-Patienten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aussagt. Dabei wird allerdings die eigentliche Ursache der Kompensation, die Hypochlorämie, übersehen.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Ich möchte deshalb hinzufügen: „</a:t>
            </a:r>
            <a:r>
              <a:rPr lang="de-DE" altLang="de-DE" sz="800" b="1" dirty="0">
                <a:latin typeface="Arial" panose="020B0604020202020204" pitchFamily="34" charset="0"/>
              </a:rPr>
              <a:t>Das Chlorid ist das HbA1 des Anästhesisten</a:t>
            </a:r>
            <a:r>
              <a:rPr lang="de-DE" altLang="de-DE" sz="800" dirty="0">
                <a:latin typeface="Arial" panose="020B0604020202020204" pitchFamily="34" charset="0"/>
              </a:rPr>
              <a:t>.“</a:t>
            </a:r>
          </a:p>
          <a:p>
            <a:pPr marL="240853" indent="-240853">
              <a:lnSpc>
                <a:spcPct val="80000"/>
              </a:lnSpc>
            </a:pPr>
            <a:endParaRPr lang="de-DE" altLang="de-DE" sz="800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Nun kommt dieser Patient pulmonal kompensiert zur Aufnahme. Er empfindet keine Dyspnoe und das bei einem pCO</a:t>
            </a:r>
            <a:r>
              <a:rPr lang="de-DE" altLang="de-DE" sz="800" baseline="-25000" dirty="0">
                <a:latin typeface="Arial" panose="020B0604020202020204" pitchFamily="34" charset="0"/>
              </a:rPr>
              <a:t>2</a:t>
            </a:r>
            <a:r>
              <a:rPr lang="de-DE" altLang="de-DE" sz="800" dirty="0">
                <a:latin typeface="Arial" panose="020B0604020202020204" pitchFamily="34" charset="0"/>
              </a:rPr>
              <a:t> von 83 mmHg.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Die </a:t>
            </a:r>
            <a:r>
              <a:rPr lang="de-DE" altLang="de-DE" sz="800" b="1" dirty="0">
                <a:latin typeface="Arial" panose="020B0604020202020204" pitchFamily="34" charset="0"/>
              </a:rPr>
              <a:t>zentralen Chemorezeptoren</a:t>
            </a:r>
            <a:r>
              <a:rPr lang="de-DE" altLang="de-DE" sz="800" dirty="0">
                <a:latin typeface="Arial" panose="020B0604020202020204" pitchFamily="34" charset="0"/>
              </a:rPr>
              <a:t> liegen im Atemzentrum der </a:t>
            </a:r>
            <a:r>
              <a:rPr lang="de-DE" altLang="de-DE" sz="800" b="1" dirty="0">
                <a:latin typeface="Arial" panose="020B0604020202020204" pitchFamily="34" charset="0"/>
              </a:rPr>
              <a:t>Medulla oblongata</a:t>
            </a:r>
            <a:r>
              <a:rPr lang="de-DE" altLang="de-DE" sz="800" dirty="0">
                <a:latin typeface="Arial" panose="020B0604020202020204" pitchFamily="34" charset="0"/>
              </a:rPr>
              <a:t>. Sie messen den pH-Wert und den pCO</a:t>
            </a:r>
            <a:r>
              <a:rPr lang="de-DE" altLang="de-DE" sz="800" baseline="-25000" dirty="0">
                <a:latin typeface="Arial" panose="020B0604020202020204" pitchFamily="34" charset="0"/>
              </a:rPr>
              <a:t>2</a:t>
            </a:r>
            <a:r>
              <a:rPr lang="de-DE" altLang="de-DE" sz="800" dirty="0">
                <a:latin typeface="Arial" panose="020B0604020202020204" pitchFamily="34" charset="0"/>
              </a:rPr>
              <a:t>.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Der pO</a:t>
            </a:r>
            <a:r>
              <a:rPr lang="de-DE" altLang="de-DE" sz="800" baseline="-25000" dirty="0">
                <a:latin typeface="Arial" panose="020B0604020202020204" pitchFamily="34" charset="0"/>
              </a:rPr>
              <a:t>2 </a:t>
            </a:r>
            <a:r>
              <a:rPr lang="de-DE" altLang="de-DE" sz="800" dirty="0">
                <a:latin typeface="Arial" panose="020B0604020202020204" pitchFamily="34" charset="0"/>
              </a:rPr>
              <a:t>wird nur peripher in Glomus aorticum und Glomus caroticum gemessen.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Die zentralen Chemorezeptoren sind vom Interstitium und Plasma durch die </a:t>
            </a:r>
            <a:r>
              <a:rPr lang="de-DE" altLang="de-DE" sz="800" b="1" dirty="0">
                <a:latin typeface="Arial" panose="020B0604020202020204" pitchFamily="34" charset="0"/>
              </a:rPr>
              <a:t>Bluthirnschranke</a:t>
            </a:r>
            <a:r>
              <a:rPr lang="de-DE" altLang="de-DE" sz="800" dirty="0">
                <a:latin typeface="Arial" panose="020B0604020202020204" pitchFamily="34" charset="0"/>
              </a:rPr>
              <a:t> getrennt. 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Der pCO</a:t>
            </a:r>
            <a:r>
              <a:rPr lang="de-DE" altLang="de-DE" sz="800" baseline="-25000" dirty="0">
                <a:latin typeface="Arial" panose="020B0604020202020204" pitchFamily="34" charset="0"/>
              </a:rPr>
              <a:t>2</a:t>
            </a:r>
            <a:r>
              <a:rPr lang="de-DE" altLang="de-DE" sz="800" dirty="0">
                <a:latin typeface="Arial" panose="020B0604020202020204" pitchFamily="34" charset="0"/>
              </a:rPr>
              <a:t> ist normalerweise der stärkste Atemantrieb. 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b="1" dirty="0">
                <a:latin typeface="Arial" panose="020B0604020202020204" pitchFamily="34" charset="0"/>
              </a:rPr>
              <a:t>Warum empfindet dieser Patient keine Atemnot?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Im klassischen Weltbild dient erneut das Bicarbonat als Erklärung. Es heißt, daß das (im Plasma erhöhte) Bicarbonat bei erniedrigtem pH 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im Liquor bei einer respiratorischen Acidose vom Interstitium in den Liquor diffundiert und dort die H</a:t>
            </a:r>
            <a:r>
              <a:rPr lang="de-DE" altLang="de-DE" sz="800" baseline="30000" dirty="0">
                <a:latin typeface="Arial" panose="020B0604020202020204" pitchFamily="34" charset="0"/>
              </a:rPr>
              <a:t>+</a:t>
            </a:r>
            <a:r>
              <a:rPr lang="de-DE" altLang="de-DE" sz="800" dirty="0">
                <a:latin typeface="Arial" panose="020B0604020202020204" pitchFamily="34" charset="0"/>
              </a:rPr>
              <a:t>-Ionen abpuffert.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b="1" dirty="0">
                <a:latin typeface="Arial" panose="020B0604020202020204" pitchFamily="34" charset="0"/>
              </a:rPr>
              <a:t>Ich glaube, daß dieser Erklärungsansatz revidiert werden muß</a:t>
            </a:r>
            <a:r>
              <a:rPr lang="de-DE" altLang="de-DE" sz="800" dirty="0">
                <a:latin typeface="Arial" panose="020B0604020202020204" pitchFamily="34" charset="0"/>
              </a:rPr>
              <a:t>.</a:t>
            </a:r>
          </a:p>
          <a:p>
            <a:pPr marL="240853" indent="-240853">
              <a:lnSpc>
                <a:spcPct val="80000"/>
              </a:lnSpc>
            </a:pPr>
            <a:endParaRPr lang="de-DE" altLang="de-DE" sz="800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1) Überall im Körper, wo Bicarbonat über Membranen transportiert wird, diffundiert es nicht allein über die Membran: 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es wird entweder im Symport mit einem Kation oder als Antiport mit einem Anion elektroneutral transportiert.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2) Im Stewart-Konzept ist das Bicarbonat bei respiratorischen Acidosen die Störung und nicht der Puffer.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Wenn das Bicarbonat-</a:t>
            </a:r>
            <a:r>
              <a:rPr lang="de-DE" altLang="de-DE" sz="800" b="1" dirty="0">
                <a:latin typeface="Arial" panose="020B0604020202020204" pitchFamily="34" charset="0"/>
              </a:rPr>
              <a:t>Anion</a:t>
            </a:r>
            <a:r>
              <a:rPr lang="de-DE" altLang="de-DE" sz="800" dirty="0">
                <a:latin typeface="Arial" panose="020B0604020202020204" pitchFamily="34" charset="0"/>
              </a:rPr>
              <a:t> ohne elektrischen Gegenpart in den Liquor diffundieren würde, würde es genau das Gegenteil von dem bewirken, 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was das klassische Weltbild postuliert: es würde die Acidose im Liquor verstärken.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3) Warum sollte das Bicarbonat überhaupt über die Bluthirnschranke vom Plasma in den Liquor diffundieren, selbst wenn das für ein geladenes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Teilchen möglich wäre? Durch die CO</a:t>
            </a:r>
            <a:r>
              <a:rPr lang="de-DE" altLang="de-DE" sz="800" baseline="-25000" dirty="0">
                <a:latin typeface="Arial" panose="020B0604020202020204" pitchFamily="34" charset="0"/>
              </a:rPr>
              <a:t>2</a:t>
            </a:r>
            <a:r>
              <a:rPr lang="de-DE" altLang="de-DE" sz="800" dirty="0">
                <a:latin typeface="Arial" panose="020B0604020202020204" pitchFamily="34" charset="0"/>
              </a:rPr>
              <a:t>-Äquilibrierung von Plasma und Liquor sollte sich in beiden Kompartimenten ein Gleichgewicht zwischen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beiden CO</a:t>
            </a:r>
            <a:r>
              <a:rPr lang="de-DE" altLang="de-DE" sz="800" baseline="-25000" dirty="0">
                <a:latin typeface="Arial" panose="020B0604020202020204" pitchFamily="34" charset="0"/>
              </a:rPr>
              <a:t>2</a:t>
            </a:r>
            <a:r>
              <a:rPr lang="de-DE" altLang="de-DE" sz="800" dirty="0">
                <a:latin typeface="Arial" panose="020B0604020202020204" pitchFamily="34" charset="0"/>
              </a:rPr>
              <a:t>-Partialdrücken einstellen und damit ein Konzentrationsausgleich zwischen beiden Bicarbonat-Konzentrationen. Es bestünde keine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Bicarbonat-Konzentrationsdifferenz zwischen Plasma und Liquor und somit keine treibende Kraft für die postulierte Bicarbonat-Diffusion.</a:t>
            </a:r>
          </a:p>
          <a:p>
            <a:pPr marL="240853" indent="-240853">
              <a:lnSpc>
                <a:spcPct val="80000"/>
              </a:lnSpc>
            </a:pPr>
            <a:endParaRPr lang="de-DE" altLang="de-DE" sz="800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80000"/>
              </a:lnSpc>
            </a:pPr>
            <a:r>
              <a:rPr lang="de-DE" altLang="de-DE" sz="800" b="1" dirty="0">
                <a:latin typeface="Arial" panose="020B0604020202020204" pitchFamily="34" charset="0"/>
              </a:rPr>
              <a:t>Nach meiner Meinung, die ich bis dato noch nirgendwo anders gelesen habe, findet die metabolische Kompensation im Liquor 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b="1" dirty="0">
                <a:latin typeface="Arial" panose="020B0604020202020204" pitchFamily="34" charset="0"/>
              </a:rPr>
              <a:t>bei einer chronischen respiratorischen Acidose analog zu den Veränderungen im Plasma und Interstitium durch eine Erniedrigung 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b="1" dirty="0">
                <a:latin typeface="Arial" panose="020B0604020202020204" pitchFamily="34" charset="0"/>
              </a:rPr>
              <a:t>des Chlorids im Liquor im Austausch gegen Bicarbonat statt (Vergrößerung der Liquor-SID = Alkalisierung des Liquors).</a:t>
            </a:r>
          </a:p>
          <a:p>
            <a:pPr marL="240853" indent="-240853">
              <a:lnSpc>
                <a:spcPct val="80000"/>
              </a:lnSpc>
            </a:pPr>
            <a:endParaRPr lang="de-DE" altLang="de-DE" sz="800" b="1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80000"/>
              </a:lnSpc>
            </a:pPr>
            <a:r>
              <a:rPr lang="de-DE" altLang="de-DE" sz="800" b="1" dirty="0">
                <a:latin typeface="Arial" panose="020B0604020202020204" pitchFamily="34" charset="0"/>
              </a:rPr>
              <a:t>Ich glaube, es wäre eine interessante Doktorarbeit meine These zu überprüfen: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b="1" u="sng" dirty="0">
                <a:latin typeface="Arial" panose="020B0604020202020204" pitchFamily="34" charset="0"/>
              </a:rPr>
              <a:t>Korreliert bei lungengesunden Probanden und COPD-Patienten der Plasma-Chlorid-Gehalt mit dem Liquor-Chlorid-Gehalt?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b="1" dirty="0">
                <a:latin typeface="Arial" panose="020B0604020202020204" pitchFamily="34" charset="0"/>
              </a:rPr>
              <a:t>Dazu müßte man bei Patienten, die eine Spinalanästhesie erhalten gleichzeitig beide Chlorid-Konzentrationen bestimmen und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b="1" dirty="0">
                <a:latin typeface="Arial" panose="020B0604020202020204" pitchFamily="34" charset="0"/>
              </a:rPr>
              <a:t>vergleichen.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Bei COPD-Patienten wird eine Spinalanästhesie bekanntlich nicht selten durchgeführt</a:t>
            </a:r>
            <a:r>
              <a:rPr lang="de-DE" altLang="de-DE" sz="800" b="1" dirty="0">
                <a:latin typeface="Arial" panose="020B0604020202020204" pitchFamily="34" charset="0"/>
              </a:rPr>
              <a:t>.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In der einzigen Arbeit, die ich bisher darüber gefunden habe (Kohlmann et al.), wird der</a:t>
            </a:r>
            <a:r>
              <a:rPr lang="de-DE" altLang="de-DE" sz="800" b="1" dirty="0">
                <a:latin typeface="Arial" panose="020B0604020202020204" pitchFamily="34" charset="0"/>
              </a:rPr>
              <a:t> normale Liquor-Chlorid-Gehalt mit 118-132 mmol/l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angegeben.</a:t>
            </a:r>
          </a:p>
          <a:p>
            <a:pPr marL="240853" indent="-240853">
              <a:lnSpc>
                <a:spcPct val="80000"/>
              </a:lnSpc>
            </a:pPr>
            <a:endParaRPr lang="de-DE" altLang="de-DE" sz="800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Die Korrelation zwischen Liquor-Chlorid und Plasma-Chlorid würde erklären, wie es zum therapeutisch gewollten gesteigerten Atemantrieb 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durch die Hemmung der Carbonat-Dehydratase durch Diamox in den Schaltzellen Typ A der Sammelrohre mit konsekutiver Hyperchlorämie 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bei COPD-Patienten vor der geplanten Extubation kommt.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b="1" dirty="0">
                <a:latin typeface="Arial" panose="020B0604020202020204" pitchFamily="34" charset="0"/>
              </a:rPr>
              <a:t>Diese Korrelation würde andererseits zur Vorsicht mahnen, kompensierten COPD-Patienten Infusionen mit hohen Chlorid-Gehalt 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b="1" dirty="0">
                <a:latin typeface="Arial" panose="020B0604020202020204" pitchFamily="34" charset="0"/>
              </a:rPr>
              <a:t>(NaCl 0,9%, Ringer-Lösung) zu infundieren, da es über den Anstieg der Chlorid-Konzentration (Verkleinerung der Plasma-SID) zu einer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b="1" dirty="0">
                <a:latin typeface="Arial" panose="020B0604020202020204" pitchFamily="34" charset="0"/>
              </a:rPr>
              <a:t>Zunahme des Atemantriebs bis hin zur Dyspnoe kommen könnte.</a:t>
            </a:r>
          </a:p>
          <a:p>
            <a:pPr marL="240853" indent="-240853">
              <a:lnSpc>
                <a:spcPct val="80000"/>
              </a:lnSpc>
            </a:pPr>
            <a:endParaRPr lang="de-DE" altLang="de-DE" sz="800" b="1" dirty="0">
              <a:latin typeface="Arial" panose="020B0604020202020204" pitchFamily="34" charset="0"/>
            </a:endParaRPr>
          </a:p>
          <a:p>
            <a:pPr marL="240853" indent="-240853">
              <a:lnSpc>
                <a:spcPct val="80000"/>
              </a:lnSpc>
            </a:pPr>
            <a:r>
              <a:rPr lang="de-DE" altLang="de-DE" sz="800" b="1" dirty="0">
                <a:latin typeface="Arial" panose="020B0604020202020204" pitchFamily="34" charset="0"/>
              </a:rPr>
              <a:t>Es stellt sich weiterhin die Frage, ob es an der Bluthirnschranke ebenfalls einen Chlorid-Bicarbonat-Antiporter (Anion exchanger) gibt?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b="1" dirty="0">
                <a:latin typeface="Arial" panose="020B0604020202020204" pitchFamily="34" charset="0"/>
              </a:rPr>
              <a:t>Und es stellt sich die Frage, ob es im Liquor, bzw. an den zentralen Chemorezeptoren des Atemzentrums eine Carbonat-Dehydratase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b="1" dirty="0">
                <a:latin typeface="Arial" panose="020B0604020202020204" pitchFamily="34" charset="0"/>
              </a:rPr>
              <a:t>gibt?</a:t>
            </a:r>
          </a:p>
          <a:p>
            <a:pPr marL="240853" indent="-240853">
              <a:lnSpc>
                <a:spcPct val="80000"/>
              </a:lnSpc>
            </a:pPr>
            <a:r>
              <a:rPr lang="de-DE" altLang="de-DE" sz="800" dirty="0">
                <a:latin typeface="Arial" panose="020B0604020202020204" pitchFamily="34" charset="0"/>
              </a:rPr>
              <a:t>Bislang habe ich in einer einzigen Arbeit gelesen, </a:t>
            </a:r>
            <a:r>
              <a:rPr lang="de-DE" altLang="de-DE" sz="800" b="1" dirty="0">
                <a:latin typeface="Arial" panose="020B0604020202020204" pitchFamily="34" charset="0"/>
              </a:rPr>
              <a:t>daß</a:t>
            </a:r>
            <a:r>
              <a:rPr lang="de-DE" altLang="de-DE" sz="800" dirty="0">
                <a:latin typeface="Arial" panose="020B0604020202020204" pitchFamily="34" charset="0"/>
              </a:rPr>
              <a:t> es eine cerebrale Carbonat-Dehydratase gibt, aber nicht, </a:t>
            </a:r>
            <a:r>
              <a:rPr lang="de-DE" altLang="de-DE" sz="800" b="1" dirty="0">
                <a:latin typeface="Arial" panose="020B0604020202020204" pitchFamily="34" charset="0"/>
              </a:rPr>
              <a:t>wo</a:t>
            </a:r>
            <a:r>
              <a:rPr lang="de-DE" altLang="de-DE" sz="800" dirty="0">
                <a:latin typeface="Arial" panose="020B0604020202020204" pitchFamily="34" charset="0"/>
              </a:rPr>
              <a:t> sie lokalisiert ist.</a:t>
            </a:r>
          </a:p>
        </p:txBody>
      </p:sp>
    </p:spTree>
    <p:extLst>
      <p:ext uri="{BB962C8B-B14F-4D97-AF65-F5344CB8AC3E}">
        <p14:creationId xmlns:p14="http://schemas.microsoft.com/office/powerpoint/2010/main" val="19344449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82772" indent="-301066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204265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85971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167677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649383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3131088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612794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4094500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C6D748A1-A972-4749-B2B0-6E9EF7F01D09}" type="slidenum">
              <a:rPr lang="de-DE" altLang="de-DE" sz="1400"/>
              <a:pPr/>
              <a:t>39</a:t>
            </a:fld>
            <a:endParaRPr lang="de-DE" altLang="de-DE" sz="1400" dirty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298450" y="911225"/>
            <a:ext cx="7807325" cy="4392613"/>
          </a:xfrm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Diese Überlegungen führen auch zu der</a:t>
            </a:r>
            <a:r>
              <a:rPr lang="de-DE" altLang="de-DE" sz="1900" b="1" dirty="0">
                <a:latin typeface="Arial" panose="020B0604020202020204" pitchFamily="34" charset="0"/>
              </a:rPr>
              <a:t> Frage, ob das sogenannte „klassische“ Konzept des </a:t>
            </a:r>
          </a:p>
          <a:p>
            <a:pPr eaLnBrk="1" hangingPunct="1"/>
            <a:r>
              <a:rPr lang="de-DE" altLang="de-DE" sz="1900" b="1" dirty="0">
                <a:latin typeface="Arial" panose="020B0604020202020204" pitchFamily="34" charset="0"/>
              </a:rPr>
              <a:t>Säure-Basen-Haushalts oder das „Stewart-Konzept“ die Verhältnisse besser beschreiben 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(s</a:t>
            </a:r>
            <a:r>
              <a:rPr lang="de-DE" altLang="de-DE" sz="1900" b="1" dirty="0">
                <a:latin typeface="Arial" panose="020B0604020202020204" pitchFamily="34" charset="0"/>
              </a:rPr>
              <a:t>. </a:t>
            </a:r>
            <a:r>
              <a:rPr lang="de-DE" altLang="de-DE" sz="1900" dirty="0">
                <a:latin typeface="Arial" panose="020B0604020202020204" pitchFamily="34" charset="0"/>
              </a:rPr>
              <a:t>Kommentar zu Folie 2).</a:t>
            </a: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1900" b="1" dirty="0">
                <a:latin typeface="Arial" panose="020B0604020202020204" pitchFamily="34" charset="0"/>
              </a:rPr>
              <a:t>Gerade an der Henderson-Hasselbalch-Gleichung, die auch im Stewart-Konzept ihre Gültigkeit behält, </a:t>
            </a:r>
          </a:p>
          <a:p>
            <a:pPr eaLnBrk="1" hangingPunct="1"/>
            <a:r>
              <a:rPr lang="de-DE" altLang="de-DE" sz="1900" b="1" dirty="0">
                <a:latin typeface="Arial" panose="020B0604020202020204" pitchFamily="34" charset="0"/>
              </a:rPr>
              <a:t>läßt sich gut erklären, wo die Unterschiede liegen</a:t>
            </a:r>
            <a:r>
              <a:rPr lang="de-DE" altLang="de-DE" sz="1900" dirty="0">
                <a:latin typeface="Arial" panose="020B0604020202020204" pitchFamily="34" charset="0"/>
              </a:rPr>
              <a:t>: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es geht um einen anderen Blickwinkel auf die Henderson-Hasselbalch-Gleichung und auf das Bicarbonat, 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das im „Stewart-Konzept“ eine andere „Rolle spielt“ als im „klassischen Konzept“.</a:t>
            </a: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Wenn man sich der Frage: „Wer verändert den pH-Wert?“ im „</a:t>
            </a:r>
            <a:r>
              <a:rPr lang="de-DE" altLang="de-DE" sz="1900" b="1" dirty="0">
                <a:latin typeface="Arial" panose="020B0604020202020204" pitchFamily="34" charset="0"/>
              </a:rPr>
              <a:t>klassischen Konzept</a:t>
            </a:r>
            <a:r>
              <a:rPr lang="de-DE" altLang="de-DE" sz="1900" dirty="0">
                <a:latin typeface="Arial" panose="020B0604020202020204" pitchFamily="34" charset="0"/>
              </a:rPr>
              <a:t>“ mit der Henderson-Hasselbalch-Gleichung 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nähert, dann liegt der Schluß nahe, daß es die Konzentrationen von Bicarbonat und Kohlendioxid sind (die Kohlensäure wird, wie oben ausgeführt,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durch Kohlendioxid ersetzt): ändern sich die Konzentrationen dieser beiden Komponenten (Bicarbonat und Kohlendioxid) bzw. ihr Verhältnis 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zueinander, dann muß sich auch der pH-Wert ändern.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Der pKa-Wert ist eine Konstante: er bezieht sich immer auf das zur Rede stehende Säure-Basen-Paar, in diesem Fall also 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Kohlensäure-Bicarbonat. Für dieses Paar beträgt der pKa-Wert 6,1.</a:t>
            </a: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Das Kohlendioxid repräsentiert die respiratorische Seite des Säure-Basen-Haushaltes.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Das Bicarbonat repräsentiert – im klassischen Blickwinkel – die metabolische Seite.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Das Kohlendioxid wird über die Atmung, das Bicarbonat über die Nieren reguliert.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So weit, so gut.</a:t>
            </a: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Ist das alles?</a:t>
            </a: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1900" b="1" dirty="0">
                <a:latin typeface="Arial" panose="020B0604020202020204" pitchFamily="34" charset="0"/>
              </a:rPr>
              <a:t>Es handelt sich um eine Gleichung!</a:t>
            </a:r>
          </a:p>
          <a:p>
            <a:pPr eaLnBrk="1" hangingPunct="1"/>
            <a:endParaRPr lang="de-DE" altLang="de-DE" sz="1900" b="1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Wenn ich meinen Blickwinkel auf die linke Seite der Henderson-Hasselbalch-Gleichung richte, dann ist die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Folgerung zulässig:</a:t>
            </a:r>
          </a:p>
          <a:p>
            <a:pPr eaLnBrk="1" hangingPunct="1"/>
            <a:r>
              <a:rPr lang="de-DE" altLang="de-DE" sz="1900" b="1" dirty="0">
                <a:latin typeface="Arial" panose="020B0604020202020204" pitchFamily="34" charset="0"/>
              </a:rPr>
              <a:t>Ändert sich der pH-Wert, dann ändert sich auch der Quotient auf der rechten Seite!</a:t>
            </a:r>
          </a:p>
          <a:p>
            <a:pPr eaLnBrk="1" hangingPunct="1"/>
            <a:endParaRPr lang="de-DE" altLang="de-DE" sz="1900" b="1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1900" b="1" dirty="0">
                <a:latin typeface="Arial" panose="020B0604020202020204" pitchFamily="34" charset="0"/>
              </a:rPr>
              <a:t>Damit steht aber sofort die Frage im Raum: </a:t>
            </a:r>
          </a:p>
          <a:p>
            <a:pPr eaLnBrk="1" hangingPunct="1"/>
            <a:r>
              <a:rPr lang="de-DE" altLang="de-DE" sz="1900" b="1" dirty="0">
                <a:latin typeface="Arial" panose="020B0604020202020204" pitchFamily="34" charset="0"/>
              </a:rPr>
              <a:t>Gibt es Faktoren, die den pH-Wert (die Oxonium-Ionen-Konzentration) ändern, die nicht in der Gleichung</a:t>
            </a:r>
          </a:p>
          <a:p>
            <a:pPr eaLnBrk="1" hangingPunct="1"/>
            <a:r>
              <a:rPr lang="de-DE" altLang="de-DE" sz="1900" b="1" dirty="0">
                <a:latin typeface="Arial" panose="020B0604020202020204" pitchFamily="34" charset="0"/>
              </a:rPr>
              <a:t>stehen?</a:t>
            </a:r>
          </a:p>
          <a:p>
            <a:pPr eaLnBrk="1" hangingPunct="1"/>
            <a:endParaRPr lang="de-DE" altLang="de-DE" sz="1900" b="1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1900" b="1" dirty="0">
                <a:latin typeface="Arial" panose="020B0604020202020204" pitchFamily="34" charset="0"/>
              </a:rPr>
              <a:t>Die Änderung dieser Faktoren führt dann konsekutiv zu einer Änderung der Bicarbonat-Konzentration!</a:t>
            </a:r>
          </a:p>
          <a:p>
            <a:pPr eaLnBrk="1" hangingPunct="1"/>
            <a:r>
              <a:rPr lang="de-DE" altLang="de-DE" sz="1900" b="1" dirty="0">
                <a:latin typeface="Arial" panose="020B0604020202020204" pitchFamily="34" charset="0"/>
              </a:rPr>
              <a:t>Im klassischen Konzept wird das Bicarbonat bei metabolischen Störungen als Ursache, bzw. als primärer</a:t>
            </a:r>
          </a:p>
          <a:p>
            <a:pPr eaLnBrk="1" hangingPunct="1"/>
            <a:r>
              <a:rPr lang="de-DE" altLang="de-DE" sz="1900" b="1" dirty="0">
                <a:latin typeface="Arial" panose="020B0604020202020204" pitchFamily="34" charset="0"/>
              </a:rPr>
              <a:t>Faktor betrachtet, der den pH-Wert verändert.</a:t>
            </a:r>
          </a:p>
          <a:p>
            <a:pPr eaLnBrk="1" hangingPunct="1"/>
            <a:endParaRPr lang="de-DE" altLang="de-DE" sz="1900" b="1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1900" b="1" dirty="0">
                <a:latin typeface="Arial" panose="020B0604020202020204" pitchFamily="34" charset="0"/>
              </a:rPr>
              <a:t>Im Stewart-Konzept wird das Bicarbonat zum „abhängigen“ Faktor, der sich sekundär ändert, wenn der</a:t>
            </a:r>
          </a:p>
          <a:p>
            <a:pPr eaLnBrk="1" hangingPunct="1"/>
            <a:r>
              <a:rPr lang="de-DE" altLang="de-DE" sz="1900" b="1" dirty="0">
                <a:latin typeface="Arial" panose="020B0604020202020204" pitchFamily="34" charset="0"/>
              </a:rPr>
              <a:t>pH-Wert durch „Faktoren“ verändert wird, die nicht in der Gleichung stehen.</a:t>
            </a:r>
          </a:p>
          <a:p>
            <a:pPr eaLnBrk="1" hangingPunct="1"/>
            <a:r>
              <a:rPr lang="de-DE" altLang="de-DE" sz="1900" b="1" dirty="0">
                <a:latin typeface="Arial" panose="020B0604020202020204" pitchFamily="34" charset="0"/>
              </a:rPr>
              <a:t>In diesem Fall wird das </a:t>
            </a:r>
            <a:r>
              <a:rPr lang="de-DE" altLang="de-DE" sz="1900" b="1" u="sng" dirty="0">
                <a:latin typeface="Arial" panose="020B0604020202020204" pitchFamily="34" charset="0"/>
              </a:rPr>
              <a:t>Bicarbonat bei metabolischen Störungen zum Indikator der Störung</a:t>
            </a:r>
            <a:r>
              <a:rPr lang="de-DE" altLang="de-DE" sz="1900" b="1" dirty="0">
                <a:latin typeface="Arial" panose="020B0604020202020204" pitchFamily="34" charset="0"/>
              </a:rPr>
              <a:t> </a:t>
            </a:r>
          </a:p>
          <a:p>
            <a:pPr eaLnBrk="1" hangingPunct="1"/>
            <a:r>
              <a:rPr lang="de-DE" altLang="de-DE" sz="1900" b="1" dirty="0">
                <a:latin typeface="Arial" panose="020B0604020202020204" pitchFamily="34" charset="0"/>
              </a:rPr>
              <a:t>–  aber es ist nicht die metabolische Störung selbst!</a:t>
            </a:r>
          </a:p>
          <a:p>
            <a:pPr eaLnBrk="1" hangingPunct="1"/>
            <a:r>
              <a:rPr lang="de-DE" altLang="de-DE" sz="1900" b="1" dirty="0">
                <a:latin typeface="Arial" panose="020B0604020202020204" pitchFamily="34" charset="0"/>
              </a:rPr>
              <a:t> </a:t>
            </a:r>
          </a:p>
          <a:p>
            <a:pPr eaLnBrk="1" hangingPunct="1"/>
            <a:r>
              <a:rPr lang="de-DE" altLang="de-DE" sz="1900" b="1" dirty="0">
                <a:latin typeface="Arial" panose="020B0604020202020204" pitchFamily="34" charset="0"/>
              </a:rPr>
              <a:t>Welche „Faktoren“ sind das?</a:t>
            </a:r>
          </a:p>
          <a:p>
            <a:pPr eaLnBrk="1" hangingPunct="1"/>
            <a:endParaRPr lang="de-DE" altLang="de-DE" sz="1900" b="1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Ein „guter alter Bekannter“ steht immer auf der BGA: das</a:t>
            </a:r>
            <a:r>
              <a:rPr lang="de-DE" altLang="de-DE" sz="1900" b="1" dirty="0">
                <a:latin typeface="Arial" panose="020B0604020202020204" pitchFamily="34" charset="0"/>
              </a:rPr>
              <a:t> Lactat.</a:t>
            </a:r>
          </a:p>
          <a:p>
            <a:pPr eaLnBrk="1" hangingPunct="1"/>
            <a:endParaRPr lang="de-DE" altLang="de-DE" sz="1900" b="1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Das Lactat steht nicht in der Henderson-Hasselbalch-Gleichung, aber seine Konzentrationsänderung führt klassischerweise 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zu einer metabolischen Acidose.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Die klassische Vorstellung ist die, daß ein Molekül Milchsäure ein Proton (ein sog. H</a:t>
            </a:r>
            <a:r>
              <a:rPr lang="de-DE" altLang="de-DE" sz="1900" baseline="30000" dirty="0">
                <a:latin typeface="Arial" panose="020B0604020202020204" pitchFamily="34" charset="0"/>
              </a:rPr>
              <a:t>+</a:t>
            </a:r>
            <a:r>
              <a:rPr lang="de-DE" altLang="de-DE" sz="1900" dirty="0">
                <a:latin typeface="Arial" panose="020B0604020202020204" pitchFamily="34" charset="0"/>
              </a:rPr>
              <a:t>-Ion) „abspaltet.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Dieses H</a:t>
            </a:r>
            <a:r>
              <a:rPr lang="de-DE" altLang="de-DE" sz="1900" baseline="30000" dirty="0">
                <a:latin typeface="Arial" panose="020B0604020202020204" pitchFamily="34" charset="0"/>
              </a:rPr>
              <a:t>+</a:t>
            </a:r>
            <a:r>
              <a:rPr lang="de-DE" altLang="de-DE" sz="1900" dirty="0">
                <a:latin typeface="Arial" panose="020B0604020202020204" pitchFamily="34" charset="0"/>
              </a:rPr>
              <a:t>-Ion erscheint dann auf der linken Seite der Gleichung als Erniedrigung des pH-Werts und damit ändert sich </a:t>
            </a:r>
          </a:p>
          <a:p>
            <a:pPr eaLnBrk="1" hangingPunct="1"/>
            <a:r>
              <a:rPr lang="de-DE" altLang="de-DE" sz="1900" b="1" dirty="0">
                <a:latin typeface="Arial" panose="020B0604020202020204" pitchFamily="34" charset="0"/>
              </a:rPr>
              <a:t>konsekutiv</a:t>
            </a:r>
            <a:r>
              <a:rPr lang="de-DE" altLang="de-DE" sz="1900" dirty="0">
                <a:latin typeface="Arial" panose="020B0604020202020204" pitchFamily="34" charset="0"/>
              </a:rPr>
              <a:t>  (</a:t>
            </a:r>
            <a:r>
              <a:rPr lang="de-DE" altLang="de-DE" sz="1900" u="sng" dirty="0">
                <a:latin typeface="Arial" panose="020B0604020202020204" pitchFamily="34" charset="0"/>
              </a:rPr>
              <a:t>auch im klassischen Konzept</a:t>
            </a:r>
            <a:r>
              <a:rPr lang="de-DE" altLang="de-DE" sz="1900" dirty="0">
                <a:latin typeface="Arial" panose="020B0604020202020204" pitchFamily="34" charset="0"/>
              </a:rPr>
              <a:t>!) die Konzentration des Bicarbonats auf der rechten Seite.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Bei einer metabolischen Acidose sinkt der pH-Wert, dann muß - ein konstanter pCO</a:t>
            </a:r>
            <a:r>
              <a:rPr lang="de-DE" altLang="de-DE" sz="1900" baseline="-25000" dirty="0">
                <a:latin typeface="Arial" panose="020B0604020202020204" pitchFamily="34" charset="0"/>
              </a:rPr>
              <a:t>2</a:t>
            </a:r>
            <a:r>
              <a:rPr lang="de-DE" altLang="de-DE" sz="1900" dirty="0">
                <a:latin typeface="Arial" panose="020B0604020202020204" pitchFamily="34" charset="0"/>
              </a:rPr>
              <a:t> angenommen – die Bicarbonat-Konzentration sinken.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In der klassischen Vorstellung „puffert“ das Bicarbonat die metabolische Acidose, d.h. ein Bicarbonat reagiert mit einem H</a:t>
            </a:r>
            <a:r>
              <a:rPr lang="de-DE" altLang="de-DE" sz="1900" baseline="30000" dirty="0">
                <a:latin typeface="Arial" panose="020B0604020202020204" pitchFamily="34" charset="0"/>
              </a:rPr>
              <a:t>+</a:t>
            </a:r>
            <a:r>
              <a:rPr lang="de-DE" altLang="de-DE" sz="1900" dirty="0">
                <a:latin typeface="Arial" panose="020B0604020202020204" pitchFamily="34" charset="0"/>
              </a:rPr>
              <a:t> -Ion zu Kohlensäure,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die in Form von Kohlendioxid abgeatmet wird.</a:t>
            </a: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Im </a:t>
            </a:r>
            <a:r>
              <a:rPr lang="de-DE" altLang="de-DE" sz="1900" b="1" dirty="0">
                <a:latin typeface="Arial" panose="020B0604020202020204" pitchFamily="34" charset="0"/>
              </a:rPr>
              <a:t>klassischen Konzept</a:t>
            </a:r>
            <a:r>
              <a:rPr lang="de-DE" altLang="de-DE" sz="1900" dirty="0">
                <a:latin typeface="Arial" panose="020B0604020202020204" pitchFamily="34" charset="0"/>
              </a:rPr>
              <a:t> muß also ein Faktor, der den pH-Wert verändern kann und nicht in der Gleichung steht, 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in der Lage sein, ein Proton abzugeben (Säure) oder ein Proton aufzunehmen (Base).</a:t>
            </a: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Im </a:t>
            </a:r>
            <a:r>
              <a:rPr lang="de-DE" altLang="de-DE" sz="1900" b="1" dirty="0">
                <a:latin typeface="Arial" panose="020B0604020202020204" pitchFamily="34" charset="0"/>
              </a:rPr>
              <a:t>Stewart-Konzept </a:t>
            </a:r>
            <a:r>
              <a:rPr lang="de-DE" altLang="de-DE" sz="1900" dirty="0">
                <a:latin typeface="Arial" panose="020B0604020202020204" pitchFamily="34" charset="0"/>
              </a:rPr>
              <a:t>aber genügt – wie noch zu zeigen ist – die Änderung der Ionenzusammensetzung, um den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pH-Wert zu verändern. </a:t>
            </a:r>
            <a:r>
              <a:rPr lang="de-DE" altLang="de-DE" sz="1900" b="1" dirty="0">
                <a:latin typeface="Arial" panose="020B0604020202020204" pitchFamily="34" charset="0"/>
              </a:rPr>
              <a:t>Das zur Rede stehende Teilchen muß weder ein Proton abgeben noch eins</a:t>
            </a:r>
          </a:p>
          <a:p>
            <a:pPr eaLnBrk="1" hangingPunct="1"/>
            <a:r>
              <a:rPr lang="de-DE" altLang="de-DE" sz="1900" b="1" dirty="0">
                <a:latin typeface="Arial" panose="020B0604020202020204" pitchFamily="34" charset="0"/>
              </a:rPr>
              <a:t>aufnehmen</a:t>
            </a:r>
            <a:r>
              <a:rPr lang="de-DE" altLang="de-DE" sz="1900" dirty="0">
                <a:latin typeface="Arial" panose="020B0604020202020204" pitchFamily="34" charset="0"/>
              </a:rPr>
              <a:t>, aber seine </a:t>
            </a:r>
            <a:r>
              <a:rPr lang="de-DE" altLang="de-DE" sz="1900" b="1" dirty="0">
                <a:latin typeface="Arial" panose="020B0604020202020204" pitchFamily="34" charset="0"/>
              </a:rPr>
              <a:t>Anwesenheit als Ion</a:t>
            </a:r>
            <a:r>
              <a:rPr lang="de-DE" altLang="de-DE" sz="1900" dirty="0">
                <a:latin typeface="Arial" panose="020B0604020202020204" pitchFamily="34" charset="0"/>
              </a:rPr>
              <a:t> führt via Elektroneutralität und Ionenprodukt des Wassers zu einer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Änderung der Oxonium-Ionen-Konzentration und damit des pH-Wertes.</a:t>
            </a:r>
          </a:p>
          <a:p>
            <a:pPr eaLnBrk="1" hangingPunct="1"/>
            <a:r>
              <a:rPr lang="de-DE" altLang="de-DE" sz="1900" b="1" dirty="0">
                <a:latin typeface="Arial" panose="020B0604020202020204" pitchFamily="34" charset="0"/>
              </a:rPr>
              <a:t>In diesem Fall ist es das Wasser, daß als Säure oder als Base fungiert!!</a:t>
            </a:r>
          </a:p>
          <a:p>
            <a:pPr eaLnBrk="1" hangingPunct="1"/>
            <a:endParaRPr lang="de-DE" altLang="de-DE" sz="1900" b="1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Wie man sehen wird, trifft diese Betrachtung auch auf das Lactat zu.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Das Milchsäure muß nach dem Stewart-Konzept keine Protonen „abgeben“. 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(Ich frage mich sowieso schon lange, wo die Milchsäure ihr Proton abgibt: bereits im Cytosol, wo sie gebildet wird,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oder erst im Plasma, über das unsere BGA Auskunft erteilt?)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Es ist die </a:t>
            </a:r>
            <a:r>
              <a:rPr lang="de-DE" altLang="de-DE" sz="1900" b="1" u="sng" dirty="0">
                <a:latin typeface="Arial" panose="020B0604020202020204" pitchFamily="34" charset="0"/>
              </a:rPr>
              <a:t>Anwesenheit</a:t>
            </a:r>
            <a:r>
              <a:rPr lang="de-DE" altLang="de-DE" sz="1900" b="1" dirty="0">
                <a:latin typeface="Arial" panose="020B0604020202020204" pitchFamily="34" charset="0"/>
              </a:rPr>
              <a:t> des Anions Lactat</a:t>
            </a:r>
            <a:r>
              <a:rPr lang="de-DE" altLang="de-DE" sz="1900" dirty="0">
                <a:latin typeface="Arial" panose="020B0604020202020204" pitchFamily="34" charset="0"/>
              </a:rPr>
              <a:t>, das im pH-Wert unserer Körperkompartimente nur sehr wenig bereit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ist Protonen aufzunehmen, und </a:t>
            </a:r>
            <a:r>
              <a:rPr lang="de-DE" altLang="de-DE" sz="1900" b="1" dirty="0">
                <a:latin typeface="Arial" panose="020B0604020202020204" pitchFamily="34" charset="0"/>
              </a:rPr>
              <a:t>das positiv geladene Oxonium-Ionen in Lösung hält, solange es sich in diesem</a:t>
            </a:r>
          </a:p>
          <a:p>
            <a:pPr eaLnBrk="1" hangingPunct="1"/>
            <a:r>
              <a:rPr lang="de-DE" altLang="de-DE" sz="1900" b="1" dirty="0">
                <a:latin typeface="Arial" panose="020B0604020202020204" pitchFamily="34" charset="0"/>
              </a:rPr>
              <a:t>Kompartiment befindet.</a:t>
            </a:r>
          </a:p>
          <a:p>
            <a:pPr eaLnBrk="1" hangingPunct="1"/>
            <a:endParaRPr lang="de-DE" altLang="de-DE" sz="1900" b="1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Diese geringe Bereitschaft des Lactats ein Proton aufzunehmen kann man ebenfalls mit der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Henderson-Hasselbalch-Gleichung demonstrieren: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setzt man nämlich statt Kohlensäure-Bicarbonat Milchsäure-Lactat mit ihrem pKa von 3,9 (starke Säure) in die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Gleichung ein, errechnet sich bei einem pH-Wert von 7,4 ein Verhältnis von Lactat zu Milchsäure von ca. 40000 : 1,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d.h. einem Molekül Milchsäure stehen 40 000 Moleküle Lactat gegenüber.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Das bedeutet, daß die Bereitschaft der Milchsäure ein Proton zu übertragen sehr hoch ist (starke Säure).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Der Umkehrschluß ist im Stewart-Konzept noch bedeutsamer: die Bereitschaft des Lactats ein Proton aufzunehmen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ist sehr gering (schwache Base).</a:t>
            </a:r>
          </a:p>
          <a:p>
            <a:pPr eaLnBrk="1" hangingPunct="1"/>
            <a:r>
              <a:rPr lang="de-DE" altLang="de-DE" sz="1900" b="1" dirty="0">
                <a:latin typeface="Arial" panose="020B0604020202020204" pitchFamily="34" charset="0"/>
              </a:rPr>
              <a:t>Diese Eigenschaft des Lactats, als Anion</a:t>
            </a:r>
            <a:r>
              <a:rPr lang="de-DE" altLang="de-DE" sz="1900" dirty="0">
                <a:latin typeface="Arial" panose="020B0604020202020204" pitchFamily="34" charset="0"/>
              </a:rPr>
              <a:t> („nicht zu protonieren“) </a:t>
            </a:r>
            <a:r>
              <a:rPr lang="de-DE" altLang="de-DE" sz="1900" b="1" dirty="0">
                <a:latin typeface="Arial" panose="020B0604020202020204" pitchFamily="34" charset="0"/>
              </a:rPr>
              <a:t>in der Lösung zu bleiben, ist im Stewart-Konzept der entscheidende Faktor.</a:t>
            </a:r>
          </a:p>
          <a:p>
            <a:pPr eaLnBrk="1" hangingPunct="1"/>
            <a:r>
              <a:rPr lang="de-DE" altLang="de-DE" sz="1900" b="1" dirty="0">
                <a:latin typeface="Arial" panose="020B0604020202020204" pitchFamily="34" charset="0"/>
              </a:rPr>
              <a:t>Diese Eigenschaft eines Teilchens als Ion in der Lösung zu bleiben, „sich nicht ändern zu lassen“, ist es,</a:t>
            </a:r>
          </a:p>
          <a:p>
            <a:pPr eaLnBrk="1" hangingPunct="1"/>
            <a:r>
              <a:rPr lang="de-DE" altLang="de-DE" sz="1900" b="1" dirty="0">
                <a:latin typeface="Arial" panose="020B0604020202020204" pitchFamily="34" charset="0"/>
              </a:rPr>
              <a:t>was Stewart mit dem Terminus „Starke Ionen“ beschreibt.</a:t>
            </a:r>
          </a:p>
          <a:p>
            <a:pPr eaLnBrk="1" hangingPunct="1"/>
            <a:endParaRPr lang="de-DE" altLang="de-DE" sz="1900" b="1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1900" b="1" dirty="0">
                <a:latin typeface="Arial" panose="020B0604020202020204" pitchFamily="34" charset="0"/>
              </a:rPr>
              <a:t>Wie gesagt, sind die zur Rede stehenden „starken Ionen“ keine geheimnisvollen neuen Teilchen.</a:t>
            </a:r>
          </a:p>
          <a:p>
            <a:pPr eaLnBrk="1" hangingPunct="1"/>
            <a:r>
              <a:rPr lang="de-DE" altLang="de-DE" sz="1900" b="1" dirty="0">
                <a:latin typeface="Arial" panose="020B0604020202020204" pitchFamily="34" charset="0"/>
              </a:rPr>
              <a:t>Es handelt sich bei den „starken Ionen“ des Plasmas um Na</a:t>
            </a:r>
            <a:r>
              <a:rPr lang="de-DE" altLang="de-DE" sz="1900" b="1" baseline="30000" dirty="0">
                <a:latin typeface="Arial" panose="020B0604020202020204" pitchFamily="34" charset="0"/>
              </a:rPr>
              <a:t>+</a:t>
            </a:r>
            <a:r>
              <a:rPr lang="de-DE" altLang="de-DE" sz="1900" b="1" dirty="0">
                <a:latin typeface="Arial" panose="020B0604020202020204" pitchFamily="34" charset="0"/>
              </a:rPr>
              <a:t>, K</a:t>
            </a:r>
            <a:r>
              <a:rPr lang="de-DE" altLang="de-DE" sz="1900" b="1" baseline="30000" dirty="0">
                <a:latin typeface="Arial" panose="020B0604020202020204" pitchFamily="34" charset="0"/>
              </a:rPr>
              <a:t>+</a:t>
            </a:r>
            <a:r>
              <a:rPr lang="de-DE" altLang="de-DE" sz="1900" b="1" dirty="0">
                <a:latin typeface="Arial" panose="020B0604020202020204" pitchFamily="34" charset="0"/>
              </a:rPr>
              <a:t>, Mg</a:t>
            </a:r>
            <a:r>
              <a:rPr lang="de-DE" altLang="de-DE" sz="1900" b="1" baseline="30000" dirty="0">
                <a:latin typeface="Arial" panose="020B0604020202020204" pitchFamily="34" charset="0"/>
              </a:rPr>
              <a:t>2+</a:t>
            </a:r>
            <a:r>
              <a:rPr lang="de-DE" altLang="de-DE" sz="1900" b="1" dirty="0">
                <a:latin typeface="Arial" panose="020B0604020202020204" pitchFamily="34" charset="0"/>
              </a:rPr>
              <a:t> , Ca</a:t>
            </a:r>
            <a:r>
              <a:rPr lang="de-DE" altLang="de-DE" sz="1900" b="1" baseline="30000" dirty="0">
                <a:latin typeface="Arial" panose="020B0604020202020204" pitchFamily="34" charset="0"/>
              </a:rPr>
              <a:t>2+</a:t>
            </a:r>
            <a:r>
              <a:rPr lang="de-DE" altLang="de-DE" sz="1900" b="1" dirty="0">
                <a:latin typeface="Arial" panose="020B0604020202020204" pitchFamily="34" charset="0"/>
              </a:rPr>
              <a:t> , Cl</a:t>
            </a:r>
            <a:r>
              <a:rPr lang="de-DE" altLang="de-DE" sz="1900" b="1" baseline="30000" dirty="0">
                <a:latin typeface="Arial" panose="020B0604020202020204" pitchFamily="34" charset="0"/>
              </a:rPr>
              <a:t> – </a:t>
            </a:r>
            <a:r>
              <a:rPr lang="de-DE" altLang="de-DE" sz="1900" b="1" dirty="0">
                <a:latin typeface="Arial" panose="020B0604020202020204" pitchFamily="34" charset="0"/>
              </a:rPr>
              <a:t>und Lactat.</a:t>
            </a:r>
          </a:p>
          <a:p>
            <a:pPr eaLnBrk="1" hangingPunct="1"/>
            <a:endParaRPr lang="de-DE" altLang="de-DE" sz="1900" b="1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1900" b="1" dirty="0">
                <a:latin typeface="Arial" panose="020B0604020202020204" pitchFamily="34" charset="0"/>
              </a:rPr>
              <a:t>Betrachten wir auf der nächsten Folie die Hauptvertreter:</a:t>
            </a:r>
          </a:p>
          <a:p>
            <a:pPr eaLnBrk="1" hangingPunct="1"/>
            <a:r>
              <a:rPr lang="de-DE" altLang="de-DE" sz="1900" b="1" dirty="0">
                <a:latin typeface="Arial" panose="020B0604020202020204" pitchFamily="34" charset="0"/>
              </a:rPr>
              <a:t>Wie können nun Natrium und Chlorid den pH-Wert ändern?</a:t>
            </a:r>
          </a:p>
          <a:p>
            <a:pPr eaLnBrk="1" hangingPunct="1"/>
            <a:endParaRPr lang="de-DE" altLang="de-DE" sz="1900" b="1" dirty="0">
              <a:latin typeface="Arial" panose="020B0604020202020204" pitchFamily="34" charset="0"/>
            </a:endParaRP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Das  „klassische Konzept“ beruht im wesentlichen auf der Gleichung von Henderson und Hasselbalch von 1909 bzw. 1916 (s.o.). </a:t>
            </a: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Der Schotte Henderson beschrieb allgemein, wie bei einem Puffer ein korrespondierendes Säure-Basen-Paar den pH-Wert bestimmt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und Hasselbalch zeigte die Richtigkeit dieser Arbeit anhand des Bicarbonat-Kohlensäure-Systems für das menschliche Blut.</a:t>
            </a: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Im klassischen repräsentiert Bicarbonat die metabolische Seite, Kohlendioxid die respiratorische Seit der möglichen Veränderungen im Säure-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Basen-Haushalt.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Außerdem kann der pH-Wert durch Zugabe oder Wegnahme von Säuren oder Basen verändert werden.</a:t>
            </a: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Der pKa-Wert der Kohlensäure steht fest: 6,1.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Nach der Arbeit von Hasselbalch aus dem Jahre 1916 wird der pH-Wert des Blutes aus dem Bicarbonat-Kohlensäure-Quotienten errechnet.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Moderne Blutgasanalysegeräte machen es aber genau andersherum: der pH-Wert und der CO</a:t>
            </a:r>
            <a:r>
              <a:rPr lang="de-DE" altLang="de-DE" sz="1900" baseline="-25000" dirty="0">
                <a:latin typeface="Arial" panose="020B0604020202020204" pitchFamily="34" charset="0"/>
              </a:rPr>
              <a:t>2</a:t>
            </a:r>
            <a:r>
              <a:rPr lang="de-DE" altLang="de-DE" sz="1900" dirty="0">
                <a:latin typeface="Arial" panose="020B0604020202020204" pitchFamily="34" charset="0"/>
              </a:rPr>
              <a:t>-Konzentration werden gemessen und daraus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nach der Gleichung von Henderson und Hasselbalch der Bicarbonat-Wert errechnet!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Niemand mißt den Bicarbonat-Wert! Niemand mißt die Kohlensäure-Konzentration!</a:t>
            </a: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Die Henderson-Hasselbalch-Gleichung, bzw. die Modifikation der Henderson-Gleichung von 1909 durch den Dänen Hasselbalch, 1916, suggeriert,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daß </a:t>
            </a:r>
            <a:r>
              <a:rPr lang="de-DE" altLang="de-DE" sz="1900" u="sng" dirty="0">
                <a:latin typeface="Arial" panose="020B0604020202020204" pitchFamily="34" charset="0"/>
              </a:rPr>
              <a:t>nur</a:t>
            </a:r>
            <a:r>
              <a:rPr lang="de-DE" altLang="de-DE" sz="1900" dirty="0">
                <a:latin typeface="Arial" panose="020B0604020202020204" pitchFamily="34" charset="0"/>
              </a:rPr>
              <a:t> die Komponenten Bicarbonat, CO</a:t>
            </a:r>
            <a:r>
              <a:rPr lang="de-DE" altLang="de-DE" sz="1900" baseline="-25000" dirty="0">
                <a:latin typeface="Arial" panose="020B0604020202020204" pitchFamily="34" charset="0"/>
              </a:rPr>
              <a:t>2</a:t>
            </a:r>
            <a:r>
              <a:rPr lang="de-DE" altLang="de-DE" sz="1900" dirty="0">
                <a:latin typeface="Arial" panose="020B0604020202020204" pitchFamily="34" charset="0"/>
              </a:rPr>
              <a:t> und Kohlensäure, respektive die „Zugabe oder Wegnahme“ von Wasserstoffionen den pH-Wert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bestimmen.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Danach </a:t>
            </a:r>
            <a:r>
              <a:rPr lang="de-DE" altLang="de-DE" sz="1900" u="sng" dirty="0">
                <a:latin typeface="Arial" panose="020B0604020202020204" pitchFamily="34" charset="0"/>
              </a:rPr>
              <a:t>ist</a:t>
            </a:r>
            <a:r>
              <a:rPr lang="de-DE" altLang="de-DE" sz="1900" dirty="0">
                <a:latin typeface="Arial" panose="020B0604020202020204" pitchFamily="34" charset="0"/>
              </a:rPr>
              <a:t> das Bicarbonat, bzw. dessen Veränderung </a:t>
            </a:r>
            <a:r>
              <a:rPr lang="de-DE" altLang="de-DE" sz="1900" u="sng" dirty="0">
                <a:latin typeface="Arial" panose="020B0604020202020204" pitchFamily="34" charset="0"/>
              </a:rPr>
              <a:t>die Ursache</a:t>
            </a:r>
            <a:r>
              <a:rPr lang="de-DE" altLang="de-DE" sz="1900" dirty="0">
                <a:latin typeface="Arial" panose="020B0604020202020204" pitchFamily="34" charset="0"/>
              </a:rPr>
              <a:t> der metabolischen Störung.</a:t>
            </a: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1900" u="sng" dirty="0">
                <a:latin typeface="Arial" panose="020B0604020202020204" pitchFamily="34" charset="0"/>
              </a:rPr>
              <a:t>Dahingegen sagt das von Stewart erarbeitete Konzept, daß es die „starken“, d.h. die immer komplett dissoziiert vorliegenden Ionen </a:t>
            </a:r>
          </a:p>
          <a:p>
            <a:pPr eaLnBrk="1" hangingPunct="1"/>
            <a:r>
              <a:rPr lang="de-DE" altLang="de-DE" sz="1900" u="sng" dirty="0">
                <a:latin typeface="Arial" panose="020B0604020202020204" pitchFamily="34" charset="0"/>
              </a:rPr>
              <a:t>(v.a. Natrium und Chlorid!) den pH-Wert bestimmen, was dem bisherigen Denken neu ist</a:t>
            </a:r>
            <a:r>
              <a:rPr lang="de-DE" altLang="de-DE" sz="1900" dirty="0">
                <a:latin typeface="Arial" panose="020B0604020202020204" pitchFamily="34" charset="0"/>
              </a:rPr>
              <a:t>.</a:t>
            </a: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Nach Stewart sind der pH-Wert, Bicarbonat und Kohlensäure (nicht jedoch CO</a:t>
            </a:r>
            <a:r>
              <a:rPr lang="de-DE" altLang="de-DE" sz="1900" baseline="-25000" dirty="0">
                <a:latin typeface="Arial" panose="020B0604020202020204" pitchFamily="34" charset="0"/>
              </a:rPr>
              <a:t>2</a:t>
            </a:r>
            <a:r>
              <a:rPr lang="de-DE" altLang="de-DE" sz="1900" dirty="0">
                <a:latin typeface="Arial" panose="020B0604020202020204" pitchFamily="34" charset="0"/>
              </a:rPr>
              <a:t>) </a:t>
            </a:r>
            <a:r>
              <a:rPr lang="de-DE" altLang="de-DE" sz="1900" u="sng" dirty="0">
                <a:latin typeface="Arial" panose="020B0604020202020204" pitchFamily="34" charset="0"/>
              </a:rPr>
              <a:t>abhängige Faktoren</a:t>
            </a:r>
            <a:r>
              <a:rPr lang="de-DE" altLang="de-DE" sz="1900" dirty="0">
                <a:latin typeface="Arial" panose="020B0604020202020204" pitchFamily="34" charset="0"/>
              </a:rPr>
              <a:t>, d.h. ihre Konzentration hängt von den sog. „starken Ionen“ ab. 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Das bedeutet im Gegensatz zum „klassischen“ Konzept, daß das Bicarbonat</a:t>
            </a:r>
            <a:r>
              <a:rPr lang="de-DE" altLang="de-DE" sz="1900" u="sng" dirty="0">
                <a:latin typeface="Arial" panose="020B0604020202020204" pitchFamily="34" charset="0"/>
              </a:rPr>
              <a:t> nicht </a:t>
            </a:r>
            <a:r>
              <a:rPr lang="de-DE" altLang="de-DE" sz="1900" dirty="0">
                <a:latin typeface="Arial" panose="020B0604020202020204" pitchFamily="34" charset="0"/>
              </a:rPr>
              <a:t>die Ursache der metabolischen Störung ist, sondern </a:t>
            </a:r>
            <a:r>
              <a:rPr lang="de-DE" altLang="de-DE" sz="1900" u="sng" dirty="0">
                <a:latin typeface="Arial" panose="020B0604020202020204" pitchFamily="34" charset="0"/>
              </a:rPr>
              <a:t>es zeigt sie</a:t>
            </a:r>
          </a:p>
          <a:p>
            <a:pPr eaLnBrk="1" hangingPunct="1"/>
            <a:r>
              <a:rPr lang="de-DE" altLang="de-DE" sz="1900" u="sng" dirty="0">
                <a:latin typeface="Arial" panose="020B0604020202020204" pitchFamily="34" charset="0"/>
              </a:rPr>
              <a:t>an</a:t>
            </a:r>
            <a:r>
              <a:rPr lang="de-DE" altLang="de-DE" sz="1900" dirty="0">
                <a:latin typeface="Arial" panose="020B0604020202020204" pitchFamily="34" charset="0"/>
              </a:rPr>
              <a:t>: es ist ein Indikator der metabolischen Störung. Die Ursache aber liegt woanders!</a:t>
            </a: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1900" u="sng" dirty="0">
                <a:latin typeface="Arial" panose="020B0604020202020204" pitchFamily="34" charset="0"/>
              </a:rPr>
              <a:t>Was im übrigen der Henderson-Hasselbalch-Gleichung nicht widerspricht</a:t>
            </a:r>
            <a:r>
              <a:rPr lang="de-DE" altLang="de-DE" sz="1900" dirty="0">
                <a:latin typeface="Arial" panose="020B0604020202020204" pitchFamily="34" charset="0"/>
              </a:rPr>
              <a:t>: wenn Faktoren, die in der Gleichung nicht vorkommen, den pH-Wert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verändern (linke Seite der Gleichung), dann müssen sich Bicarbonat und Kohlensäure anpassen (rechte Seite der Gleichung; der pKa-Wert bleibt gleich). 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Neu an diesem Gedanken ist eben, daß es pH-bestimmende Faktoren gibt, die in der Henderson-Hasselbalch-Gleichung nicht vorkommen und die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nicht Wasserstoffionen, Bicarbonat oder Kohlendioxid heißen.</a:t>
            </a: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Zum dritten sagt Stewart, daß für die Einstellung des pH-Wertes nur die in einem bestimmten Kompartiment vorliegenden Ionen entscheidend sind: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Ionen, also geladene Teilchen diffundieren nicht frei durch biologische Membranen, sie werden meistens elektroneutral durch sog. Antiporter-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Proteine ausgetauscht.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Das würde z.B. bedeuten, daß z.B. Hämoglobin </a:t>
            </a:r>
            <a:r>
              <a:rPr lang="de-DE" altLang="de-DE" sz="1900" u="sng" dirty="0">
                <a:latin typeface="Arial" panose="020B0604020202020204" pitchFamily="34" charset="0"/>
              </a:rPr>
              <a:t>nicht</a:t>
            </a:r>
            <a:r>
              <a:rPr lang="de-DE" altLang="de-DE" sz="1900" dirty="0">
                <a:latin typeface="Arial" panose="020B0604020202020204" pitchFamily="34" charset="0"/>
              </a:rPr>
              <a:t> wie überall beschrieben den Extrazellularraum „puffert“, sondern (wenn überhaupt) nur den Intrazellularraum des Erythrozyten! 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Auch das ein quasi revolutionärer Gedanke, weil damit dem sogenannten Standard-Base-Excess (SBE auf den Blutgaszetteln) die physiologische</a:t>
            </a: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Grundlage entzogen wird!</a:t>
            </a: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1900" dirty="0">
                <a:latin typeface="Arial" panose="020B0604020202020204" pitchFamily="34" charset="0"/>
              </a:rPr>
              <a:t>Aber: fangen wir von vorne an!</a:t>
            </a: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  <a:p>
            <a:pPr eaLnBrk="1" hangingPunct="1"/>
            <a:endParaRPr lang="de-DE" altLang="de-DE" sz="19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5905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82772" indent="-301066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204265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85971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167677" indent="-240853" defTabSz="1043696"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649383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3131088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612794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4094500" indent="-240853" defTabSz="10436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DC78CED9-D33F-4BBD-8757-C1AFA8619CBF}" type="slidenum">
              <a:rPr lang="de-DE" altLang="de-DE" sz="1400"/>
              <a:pPr/>
              <a:t>41</a:t>
            </a:fld>
            <a:endParaRPr lang="de-DE" altLang="de-DE" sz="1400" dirty="0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13" y="839788"/>
            <a:ext cx="7188200" cy="4044950"/>
          </a:xfrm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Ist Phosphat ein Puffer?</a:t>
            </a:r>
          </a:p>
          <a:p>
            <a:pPr eaLnBrk="1" hangingPunct="1"/>
            <a:endParaRPr lang="de-DE" altLang="de-DE" b="1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In den älteren Lehrbüchern steht, daß die Nicht-Bicarbonat-Puffer sich aus dem Phosphat und dem Hämoglobin zusammensetzen.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In den neueren Lehrbüchern und Veröffentlichungen stehen zusätzlich die „Plasma-Proteine“ als dritter Nicht-Bicarbonatpuffer.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Unter einem Puffer versteht man ein korrespondierendes Säure-Basen-Paar, bei dessen Anwesenheit sich der pH-Wert </a:t>
            </a: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einer Lösung bei Zugabe einer starken Säure oder Lauge den pH-Wert nicht wesentlich ändert. </a:t>
            </a:r>
          </a:p>
          <a:p>
            <a:pPr eaLnBrk="1" hangingPunct="1"/>
            <a:endParaRPr lang="de-DE" altLang="de-DE" b="1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Wichtig für den Pufferungseffekt ist daß der pKa-Wert des Pufferpaares nahe am aktuellen pH-Wert der jeweiligen Lösung liegt </a:t>
            </a: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und daß der Puffer in einer relevanten Konzentration in der Lösung vorhanden ist.</a:t>
            </a:r>
          </a:p>
          <a:p>
            <a:pPr eaLnBrk="1" hangingPunct="1"/>
            <a:endParaRPr lang="de-DE" altLang="de-DE" b="1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Für den </a:t>
            </a:r>
            <a:r>
              <a:rPr lang="de-DE" altLang="de-DE" b="1" dirty="0">
                <a:latin typeface="Arial" panose="020B0604020202020204" pitchFamily="34" charset="0"/>
              </a:rPr>
              <a:t>Phosphat-Puffer </a:t>
            </a:r>
            <a:r>
              <a:rPr lang="de-DE" altLang="de-DE" dirty="0">
                <a:latin typeface="Arial" panose="020B0604020202020204" pitchFamily="34" charset="0"/>
              </a:rPr>
              <a:t>wird der </a:t>
            </a:r>
            <a:r>
              <a:rPr lang="de-DE" altLang="de-DE" b="1" dirty="0">
                <a:latin typeface="Arial" panose="020B0604020202020204" pitchFamily="34" charset="0"/>
              </a:rPr>
              <a:t>pKa-Wert</a:t>
            </a:r>
            <a:r>
              <a:rPr lang="de-DE" altLang="de-DE" dirty="0">
                <a:latin typeface="Arial" panose="020B0604020202020204" pitchFamily="34" charset="0"/>
              </a:rPr>
              <a:t> mit </a:t>
            </a:r>
            <a:r>
              <a:rPr lang="de-DE" altLang="de-DE" b="1" dirty="0">
                <a:latin typeface="Arial" panose="020B0604020202020204" pitchFamily="34" charset="0"/>
              </a:rPr>
              <a:t>6,8</a:t>
            </a:r>
            <a:r>
              <a:rPr lang="de-DE" altLang="de-DE" dirty="0">
                <a:latin typeface="Arial" panose="020B0604020202020204" pitchFamily="34" charset="0"/>
              </a:rPr>
              <a:t> angegeben, was auf eine gute Pufferwirkung schließen läßt.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Danach liest man den etwas bedauernden Satz, daß der eigentlich „gute“ Phosphat-Puffer mit nur 1 mmol/l im Plasma vorliegt, was seine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Pufferleistung minimiert.</a:t>
            </a: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Im Physiologie-Lehrbuch liest man etwas überraschend, daß die Niere bei Acidose Phosphat ausscheidet.</a:t>
            </a: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Wie ist das zu verstehen?</a:t>
            </a: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Eigentlich würde man erwarten, daß bei einer Acidose der „beste Puffer“ retiniert wird, „um zu puffern“.</a:t>
            </a:r>
          </a:p>
          <a:p>
            <a:pPr eaLnBrk="1" hangingPunct="1"/>
            <a:endParaRPr lang="de-DE" altLang="de-DE" b="1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Wenn man den sogenannten Phosphat-Puffer durch die Stewart-Brille anschaut, dann muß man auch hier das klassische </a:t>
            </a: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Konzept des Puffers in Frage stellen.</a:t>
            </a:r>
          </a:p>
          <a:p>
            <a:pPr eaLnBrk="1" hangingPunct="1"/>
            <a:endParaRPr lang="de-DE" altLang="de-DE" b="1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Die Phosphorsäure ist eine dreiprotonige oder dreiwertige Säure, d.h. sie kann „drei Protonen abgeben“, oder besser mit drei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Wassermolekülen im Sinne einer Protonenübertragung reagieren.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Für jede dieser drei Dissoziationsstufen läßt sich ein pKa-Wert angeben.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Der pKa-Wert des Paares Phosphorsäure/Dihydrogenphosphat liegt bei 3,9.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Das bedeutet, daß die </a:t>
            </a:r>
            <a:r>
              <a:rPr lang="de-DE" altLang="de-DE" b="1" dirty="0">
                <a:latin typeface="Arial" panose="020B0604020202020204" pitchFamily="34" charset="0"/>
              </a:rPr>
              <a:t>Phosphorsäure exakt dieselbe Säurestärke hat wie die Milchsäure</a:t>
            </a:r>
            <a:r>
              <a:rPr lang="de-DE" altLang="de-DE" dirty="0">
                <a:latin typeface="Arial" panose="020B0604020202020204" pitchFamily="34" charset="0"/>
              </a:rPr>
              <a:t>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Und es bedeutet, daß das </a:t>
            </a:r>
            <a:r>
              <a:rPr lang="de-DE" altLang="de-DE" b="1" dirty="0">
                <a:latin typeface="Arial" panose="020B0604020202020204" pitchFamily="34" charset="0"/>
              </a:rPr>
              <a:t>Dihydrogenphosphat ein genauso starkes Anion ist wie Lactat</a:t>
            </a:r>
            <a:r>
              <a:rPr lang="de-DE" altLang="de-DE" dirty="0">
                <a:latin typeface="Arial" panose="020B0604020202020204" pitchFamily="34" charset="0"/>
              </a:rPr>
              <a:t>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Die Dissoziationsstufe Dihydrogenphosphat/Monohydrogenphosphat liegt bei 6,8, was im klassischen Konzept aufgrund der Nähe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zum physiologischen pH als „guter Puffer“ gewertet wird.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Es bedeutet, daß das Monohydrogenphosphat leicht Protonen übernimmt („gut puffert“).</a:t>
            </a: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Aber es wird nie erwähnt, daß bei dieser „Pufferung“ das starke Anion Dihydrogenphosphat entsteht</a:t>
            </a:r>
            <a:r>
              <a:rPr lang="de-DE" altLang="de-DE" dirty="0">
                <a:latin typeface="Arial" panose="020B0604020202020204" pitchFamily="34" charset="0"/>
              </a:rPr>
              <a:t>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Da im klassischen Konzept das Dihydrogenphosphat kein „Proton abgibt“, interessiert es auch nicht mehr.</a:t>
            </a: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Im Stewart-Konzept aber ist ein starkes Anion: es hält Oxonium-Ionen in Lösung. Es macht sauer.</a:t>
            </a:r>
          </a:p>
          <a:p>
            <a:pPr eaLnBrk="1" hangingPunct="1"/>
            <a:endParaRPr lang="de-DE" altLang="de-DE" b="1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Bei einem pH von 7,4 liegen im Plasma „das Phosphat“ zu ca. 80% als Monohydrogenphosphat („guter Puffer“) und zu 20% als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Dihydrogenphosphat (starkes Anion) vor.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Bei einem pH von 7,0 ist das Verhältnis fast umgekehrt: 30% Monohydrogenphosphat („guter Puffer“) und 70% Dihydrogenphosphat (starkes Anion).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Sowohl die Phosphorsäure selbst, als auch die dritte Dissoziationsstufe, das </a:t>
            </a:r>
            <a:r>
              <a:rPr lang="de-DE" altLang="de-DE" b="1" dirty="0">
                <a:latin typeface="Arial" panose="020B0604020202020204" pitchFamily="34" charset="0"/>
              </a:rPr>
              <a:t>eigentliche Phosphat</a:t>
            </a:r>
            <a:r>
              <a:rPr lang="de-DE" altLang="de-DE" dirty="0">
                <a:latin typeface="Arial" panose="020B0604020202020204" pitchFamily="34" charset="0"/>
              </a:rPr>
              <a:t> (</a:t>
            </a:r>
            <a:r>
              <a:rPr lang="de-DE" altLang="de-DE" b="1" dirty="0">
                <a:latin typeface="Arial" panose="020B0604020202020204" pitchFamily="34" charset="0"/>
              </a:rPr>
              <a:t>PO</a:t>
            </a:r>
            <a:r>
              <a:rPr lang="de-DE" altLang="de-DE" b="1" baseline="-25000" dirty="0">
                <a:latin typeface="Arial" panose="020B0604020202020204" pitchFamily="34" charset="0"/>
              </a:rPr>
              <a:t>4</a:t>
            </a:r>
            <a:r>
              <a:rPr lang="de-DE" altLang="de-DE" b="1" baseline="30000" dirty="0">
                <a:latin typeface="Arial" panose="020B0604020202020204" pitchFamily="34" charset="0"/>
              </a:rPr>
              <a:t>3-</a:t>
            </a:r>
            <a:r>
              <a:rPr lang="de-DE" altLang="de-DE" dirty="0">
                <a:latin typeface="Arial" panose="020B0604020202020204" pitchFamily="34" charset="0"/>
              </a:rPr>
              <a:t>) liegen bei physiologischen pH-Werten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nur in sehr geringen Konzentrationen frei im Plasma vor. Sie spielen also klinisch keine Rolle.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Laut Physiologie-Lehrbuch (Urban und Fischer, S. 290) </a:t>
            </a:r>
            <a:r>
              <a:rPr lang="de-DE" altLang="de-DE" b="1" dirty="0">
                <a:latin typeface="Arial" panose="020B0604020202020204" pitchFamily="34" charset="0"/>
              </a:rPr>
              <a:t>wird bei Acidose weniger Phosphat tubulär resorbiert</a:t>
            </a:r>
            <a:r>
              <a:rPr lang="de-DE" altLang="de-DE" dirty="0">
                <a:latin typeface="Arial" panose="020B0604020202020204" pitchFamily="34" charset="0"/>
              </a:rPr>
              <a:t>.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Da die Niere Phosphat v.a. als Dihydrogenphosphat ausscheidet, wird dies „als Ausscheidung von Protonen gewertet“, zumal der tubuläre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Rücktransport für Dihydrogenphosphat schlechter ist als für Monohydrogenphosphat. 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Die Niere ist ein „automatischer Überlauf für Phosphat“, d.h. </a:t>
            </a:r>
            <a:r>
              <a:rPr lang="de-DE" altLang="de-DE" b="1" dirty="0">
                <a:latin typeface="Arial" panose="020B0604020202020204" pitchFamily="34" charset="0"/>
              </a:rPr>
              <a:t>bei erhöhter Phosphat-Plasma-Konzentration scheidet die Niere Phosphat aus</a:t>
            </a:r>
            <a:r>
              <a:rPr lang="de-DE" altLang="de-DE" dirty="0">
                <a:latin typeface="Arial" panose="020B0604020202020204" pitchFamily="34" charset="0"/>
              </a:rPr>
              <a:t>,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da es sonst zum „Ausfällen von Salzen, zur Komplexierung essentieller Metabolite und Störungen im Energiestoffwechsel kommen würde.“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Die renale Ausscheidung von Protonen – ob als Dihydrogenphosphat oder als Ammonium (NH</a:t>
            </a:r>
            <a:r>
              <a:rPr lang="de-DE" altLang="de-DE" b="1" baseline="-25000" dirty="0">
                <a:latin typeface="Arial" panose="020B0604020202020204" pitchFamily="34" charset="0"/>
              </a:rPr>
              <a:t>4</a:t>
            </a:r>
            <a:r>
              <a:rPr lang="de-DE" altLang="de-DE" b="1" baseline="30000" dirty="0">
                <a:latin typeface="Arial" panose="020B0604020202020204" pitchFamily="34" charset="0"/>
              </a:rPr>
              <a:t>+</a:t>
            </a:r>
            <a:r>
              <a:rPr lang="de-DE" altLang="de-DE" b="1" dirty="0">
                <a:latin typeface="Arial" panose="020B0604020202020204" pitchFamily="34" charset="0"/>
              </a:rPr>
              <a:t>) spielt im Stewart-Konzept keine Rolle: </a:t>
            </a: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das Wasser ist ein unerschöpflicher Pool an Oxonium-Ionen</a:t>
            </a:r>
            <a:r>
              <a:rPr lang="de-DE" altLang="de-DE" dirty="0">
                <a:latin typeface="Arial" panose="020B0604020202020204" pitchFamily="34" charset="0"/>
              </a:rPr>
              <a:t> (s. dazu auch Folie ….).</a:t>
            </a:r>
          </a:p>
          <a:p>
            <a:pPr eaLnBrk="1" hangingPunct="1"/>
            <a:endParaRPr lang="de-DE" altLang="de-DE" b="1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b="1" dirty="0">
                <a:latin typeface="Arial" panose="020B0604020202020204" pitchFamily="34" charset="0"/>
              </a:rPr>
              <a:t>Im Stewart-Konzept erscheint die Pufferwirkung des Phosphats fragwürdig.</a:t>
            </a:r>
            <a:r>
              <a:rPr lang="de-DE" altLang="de-DE" dirty="0">
                <a:latin typeface="Arial" panose="020B0604020202020204" pitchFamily="34" charset="0"/>
              </a:rPr>
              <a:t>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Es sieht eher so aus, als daß die Niere bei Acidose ein starkes Anion aktiv ausscheidet, um so – neben den anderen physiologischen Gründen –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der Acidose entgegen zu wirken.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Man bedenke, daß das bei Acidose überwiegend vorliegende Dihydrogenphosphat ein starkes Anion mit derselben Stärke wie Lactat ist.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Bei Niereninsuffizienz, die mit einer Acidose einhergeht, steigt renal bedingt die Plasma-Phosphat-Konzentration an: bei der Kombination aus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Acidose plus Niereninsuffizienz liegt aber (Henderson-Hasselbalch-Gleichung) das „Phosphat v.a. als starkes Anion Dihydrogenphosphat vor, 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</a:rPr>
              <a:t>das keine Protonen aufnimmt, also nicht „puffert“.</a:t>
            </a:r>
          </a:p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963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C43D-1D43-48BB-ADC8-12FE66F5C7FB}" type="datetimeFigureOut">
              <a:rPr lang="de-DE" smtClean="0"/>
              <a:t>18.10.2021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FCA0-B10A-41EC-8FD3-A336BCDC0259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72891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C43D-1D43-48BB-ADC8-12FE66F5C7FB}" type="datetimeFigureOut">
              <a:rPr lang="de-DE" smtClean="0"/>
              <a:t>18.10.2021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FCA0-B10A-41EC-8FD3-A336BCDC0259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1252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C43D-1D43-48BB-ADC8-12FE66F5C7FB}" type="datetimeFigureOut">
              <a:rPr lang="de-DE" smtClean="0"/>
              <a:t>18.10.2021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FCA0-B10A-41EC-8FD3-A336BCDC0259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694655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/>
          </p:nvPr>
        </p:nvSpPr>
        <p:spPr>
          <a:xfrm>
            <a:off x="1320800" y="1219200"/>
            <a:ext cx="10363200" cy="4876800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27.09.2010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Dr. Hahn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820275-A591-4173-8FE0-BE0587EB68EC}" type="slidenum">
              <a:rPr lang="de-DE" altLang="de-DE"/>
              <a:pPr/>
              <a:t>‹Nr.›</a:t>
            </a:fld>
            <a:endParaRPr lang="de-DE" altLang="de-DE" sz="1400" dirty="0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05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C43D-1D43-48BB-ADC8-12FE66F5C7FB}" type="datetimeFigureOut">
              <a:rPr lang="de-DE" smtClean="0"/>
              <a:t>18.10.2021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FCA0-B10A-41EC-8FD3-A336BCDC0259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11002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C43D-1D43-48BB-ADC8-12FE66F5C7FB}" type="datetimeFigureOut">
              <a:rPr lang="de-DE" smtClean="0"/>
              <a:t>18.10.2021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FCA0-B10A-41EC-8FD3-A336BCDC0259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82940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C43D-1D43-48BB-ADC8-12FE66F5C7FB}" type="datetimeFigureOut">
              <a:rPr lang="de-DE" smtClean="0"/>
              <a:t>18.10.2021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FCA0-B10A-41EC-8FD3-A336BCDC0259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48930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C43D-1D43-48BB-ADC8-12FE66F5C7FB}" type="datetimeFigureOut">
              <a:rPr lang="de-DE" smtClean="0"/>
              <a:t>18.10.2021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FCA0-B10A-41EC-8FD3-A336BCDC0259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83979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C43D-1D43-48BB-ADC8-12FE66F5C7FB}" type="datetimeFigureOut">
              <a:rPr lang="de-DE" smtClean="0"/>
              <a:t>18.10.2021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FCA0-B10A-41EC-8FD3-A336BCDC0259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75918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C43D-1D43-48BB-ADC8-12FE66F5C7FB}" type="datetimeFigureOut">
              <a:rPr lang="de-DE" smtClean="0"/>
              <a:t>18.10.2021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FCA0-B10A-41EC-8FD3-A336BCDC0259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77466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C43D-1D43-48BB-ADC8-12FE66F5C7FB}" type="datetimeFigureOut">
              <a:rPr lang="de-DE" smtClean="0"/>
              <a:t>18.10.2021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FCA0-B10A-41EC-8FD3-A336BCDC0259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33297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C43D-1D43-48BB-ADC8-12FE66F5C7FB}" type="datetimeFigureOut">
              <a:rPr lang="de-DE" smtClean="0"/>
              <a:t>18.10.2021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FCA0-B10A-41EC-8FD3-A336BCDC0259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57364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BC43D-1D43-48BB-ADC8-12FE66F5C7FB}" type="datetimeFigureOut">
              <a:rPr lang="de-DE" smtClean="0"/>
              <a:t>18.10.2021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DFCA0-B10A-41EC-8FD3-A336BCDC0259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61860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462512"/>
          </a:xfrm>
        </p:spPr>
        <p:txBody>
          <a:bodyPr>
            <a:normAutofit fontScale="90000"/>
          </a:bodyPr>
          <a:lstStyle/>
          <a:p>
            <a:r>
              <a:rPr lang="de-DE" sz="8000" b="1" dirty="0">
                <a:solidFill>
                  <a:srgbClr val="FF0000"/>
                </a:solidFill>
              </a:rPr>
              <a:t>Säure-Basen-Haushalt</a:t>
            </a:r>
            <a:br>
              <a:rPr lang="de-DE" sz="8000" b="1" dirty="0">
                <a:solidFill>
                  <a:srgbClr val="FF0000"/>
                </a:solidFill>
              </a:rPr>
            </a:br>
            <a:r>
              <a:rPr lang="de-DE" sz="8000" b="1" dirty="0">
                <a:solidFill>
                  <a:srgbClr val="FF0000"/>
                </a:solidFill>
              </a:rPr>
              <a:t>und</a:t>
            </a:r>
            <a:br>
              <a:rPr lang="de-DE" sz="8000" b="1" dirty="0">
                <a:solidFill>
                  <a:srgbClr val="FF0000"/>
                </a:solidFill>
              </a:rPr>
            </a:br>
            <a:r>
              <a:rPr lang="de-DE" sz="8000" b="1" dirty="0">
                <a:solidFill>
                  <a:srgbClr val="FF0000"/>
                </a:solidFill>
              </a:rPr>
              <a:t>Stewart-Konzept</a:t>
            </a:r>
            <a:br>
              <a:rPr lang="de-DE" sz="6700" dirty="0"/>
            </a:br>
            <a:br>
              <a:rPr lang="de-DE" dirty="0"/>
            </a:br>
            <a:r>
              <a:rPr lang="de-DE" b="1" dirty="0"/>
              <a:t>Anleitung für den täglichen Gebrauch</a:t>
            </a:r>
            <a:endParaRPr lang="de-DE" sz="6700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5823285"/>
            <a:ext cx="8951495" cy="753978"/>
          </a:xfrm>
        </p:spPr>
        <p:txBody>
          <a:bodyPr>
            <a:normAutofit/>
          </a:bodyPr>
          <a:lstStyle/>
          <a:p>
            <a:r>
              <a:rPr lang="de-DE" sz="2800" b="1" dirty="0">
                <a:solidFill>
                  <a:srgbClr val="FF0000"/>
                </a:solidFill>
              </a:rPr>
              <a:t> Dr. Ralf Hahn</a:t>
            </a:r>
          </a:p>
          <a:p>
            <a:endParaRPr lang="de-DE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6369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A95836-B748-4800-9AD7-22ABF8F57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84" y="365125"/>
            <a:ext cx="10857216" cy="1175999"/>
          </a:xfrm>
        </p:spPr>
        <p:txBody>
          <a:bodyPr/>
          <a:lstStyle/>
          <a:p>
            <a:r>
              <a:rPr lang="de-DE" b="1" dirty="0">
                <a:solidFill>
                  <a:srgbClr val="FF0000"/>
                </a:solidFill>
              </a:rPr>
              <a:t>Dyschlorämien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AA5B699-89C1-498A-85B7-5D587A9F15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84" y="1592495"/>
            <a:ext cx="11198832" cy="4951751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 </a:t>
            </a:r>
            <a:r>
              <a:rPr lang="de-DE" b="1" dirty="0">
                <a:solidFill>
                  <a:srgbClr val="FF0000"/>
                </a:solidFill>
              </a:rPr>
              <a:t>Hyperchloräme Acidose</a:t>
            </a:r>
          </a:p>
          <a:p>
            <a:pPr marL="0" indent="0">
              <a:buNone/>
            </a:pPr>
            <a:r>
              <a:rPr lang="de-DE" dirty="0"/>
              <a:t> </a:t>
            </a:r>
            <a:r>
              <a:rPr lang="de-DE" b="1" dirty="0"/>
              <a:t>140  Na</a:t>
            </a:r>
            <a:r>
              <a:rPr lang="de-DE" b="1" baseline="30000" dirty="0"/>
              <a:t>+</a:t>
            </a:r>
            <a:r>
              <a:rPr lang="de-DE" b="1" dirty="0"/>
              <a:t>  +  30  OH</a:t>
            </a:r>
            <a:r>
              <a:rPr lang="de-DE" b="1" baseline="30000" dirty="0"/>
              <a:t>-</a:t>
            </a:r>
            <a:r>
              <a:rPr lang="de-DE" b="1" dirty="0"/>
              <a:t>  +  </a:t>
            </a:r>
            <a:r>
              <a:rPr lang="de-DE" b="1" dirty="0">
                <a:solidFill>
                  <a:srgbClr val="FF0000"/>
                </a:solidFill>
              </a:rPr>
              <a:t>110  Cl</a:t>
            </a:r>
            <a:r>
              <a:rPr lang="de-DE" b="1" baseline="30000" dirty="0">
                <a:solidFill>
                  <a:srgbClr val="FF0000"/>
                </a:solidFill>
              </a:rPr>
              <a:t>-</a:t>
            </a:r>
            <a:r>
              <a:rPr lang="de-DE" b="1" dirty="0"/>
              <a:t>        H</a:t>
            </a:r>
            <a:r>
              <a:rPr lang="de-DE" b="1" baseline="-25000" dirty="0"/>
              <a:t>3</a:t>
            </a:r>
            <a:r>
              <a:rPr lang="de-DE" b="1" dirty="0"/>
              <a:t>O</a:t>
            </a:r>
            <a:r>
              <a:rPr lang="de-DE" b="1" baseline="30000" dirty="0"/>
              <a:t>+</a:t>
            </a:r>
            <a:r>
              <a:rPr lang="de-DE" b="1" dirty="0"/>
              <a:t>  ↑          pH  ↓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/>
              <a:t>Exsiccose, Infusionen mit Chlorid &gt; 100 mmol/l, Kompensation (Alkalosen)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Hypochloräme Alkalose</a:t>
            </a:r>
          </a:p>
          <a:p>
            <a:pPr marL="0" indent="0">
              <a:buNone/>
            </a:pPr>
            <a:r>
              <a:rPr lang="de-DE" b="1" dirty="0"/>
              <a:t>140 Na</a:t>
            </a:r>
            <a:r>
              <a:rPr lang="de-DE" b="1" baseline="30000" dirty="0"/>
              <a:t>+</a:t>
            </a:r>
            <a:r>
              <a:rPr lang="de-DE" b="1" dirty="0"/>
              <a:t>  +  50  OH</a:t>
            </a:r>
            <a:r>
              <a:rPr lang="de-DE" b="1" baseline="30000" dirty="0"/>
              <a:t>-</a:t>
            </a:r>
            <a:r>
              <a:rPr lang="de-DE" b="1" dirty="0"/>
              <a:t>  +  </a:t>
            </a:r>
            <a:r>
              <a:rPr lang="de-DE" b="1" dirty="0">
                <a:solidFill>
                  <a:srgbClr val="FF0000"/>
                </a:solidFill>
              </a:rPr>
              <a:t>90  Cl</a:t>
            </a:r>
            <a:r>
              <a:rPr lang="de-DE" b="1" baseline="30000" dirty="0">
                <a:solidFill>
                  <a:srgbClr val="FF0000"/>
                </a:solidFill>
              </a:rPr>
              <a:t>-</a:t>
            </a:r>
            <a:r>
              <a:rPr lang="de-DE" b="1" baseline="30000" dirty="0"/>
              <a:t> </a:t>
            </a:r>
            <a:r>
              <a:rPr lang="de-DE" b="1" dirty="0"/>
              <a:t>             H</a:t>
            </a:r>
            <a:r>
              <a:rPr lang="de-DE" b="1" baseline="-25000" dirty="0"/>
              <a:t>3</a:t>
            </a:r>
            <a:r>
              <a:rPr lang="de-DE" b="1" dirty="0"/>
              <a:t>O</a:t>
            </a:r>
            <a:r>
              <a:rPr lang="de-DE" b="1" baseline="30000" dirty="0"/>
              <a:t>+</a:t>
            </a:r>
            <a:r>
              <a:rPr lang="de-DE" b="1" dirty="0"/>
              <a:t>    ↓          pH ↑</a:t>
            </a:r>
          </a:p>
          <a:p>
            <a:pPr marL="514350" indent="-514350">
              <a:buAutoNum type="arabicPlain" startAt="140"/>
            </a:pPr>
            <a:endParaRPr lang="de-DE" dirty="0"/>
          </a:p>
          <a:p>
            <a:pPr marL="0" indent="0">
              <a:buNone/>
            </a:pPr>
            <a:r>
              <a:rPr lang="de-DE" b="1" dirty="0"/>
              <a:t>Verlust (Magensaft, Diuretika), Kompensation (COPD, Ketoacidose)</a:t>
            </a:r>
          </a:p>
          <a:p>
            <a:pPr marL="514350" indent="-514350">
              <a:buAutoNum type="arabicPlain" startAt="140"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14923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26E622-9984-4208-AA72-982525083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solidFill>
                  <a:srgbClr val="FF0000"/>
                </a:solidFill>
              </a:rPr>
              <a:t>Dysnatriämien  +  Dyschlorämien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438AAF3-1F7B-4B16-B5D4-8CE48AFF2F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58741"/>
          </a:xfrm>
        </p:spPr>
        <p:txBody>
          <a:bodyPr/>
          <a:lstStyle/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Gleichsinnige Veränderung von Natrium und Chlorid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/>
              <a:t>150 Na</a:t>
            </a:r>
            <a:r>
              <a:rPr lang="de-DE" b="1" baseline="30000" dirty="0"/>
              <a:t>+</a:t>
            </a:r>
            <a:r>
              <a:rPr lang="de-DE" b="1" dirty="0"/>
              <a:t>  +  </a:t>
            </a:r>
            <a:r>
              <a:rPr lang="de-DE" b="1" dirty="0">
                <a:solidFill>
                  <a:srgbClr val="FF0000"/>
                </a:solidFill>
              </a:rPr>
              <a:t>40  OH</a:t>
            </a:r>
            <a:r>
              <a:rPr lang="de-DE" b="1" baseline="30000" dirty="0">
                <a:solidFill>
                  <a:srgbClr val="FF0000"/>
                </a:solidFill>
              </a:rPr>
              <a:t>-</a:t>
            </a:r>
            <a:r>
              <a:rPr lang="de-DE" b="1" dirty="0">
                <a:solidFill>
                  <a:srgbClr val="FF0000"/>
                </a:solidFill>
              </a:rPr>
              <a:t>  </a:t>
            </a:r>
            <a:r>
              <a:rPr lang="de-DE" b="1" dirty="0"/>
              <a:t>+  110  Cl</a:t>
            </a:r>
            <a:r>
              <a:rPr lang="de-DE" b="1" baseline="30000" dirty="0"/>
              <a:t>-</a:t>
            </a:r>
            <a:r>
              <a:rPr lang="de-DE" b="1" dirty="0"/>
              <a:t>                 H</a:t>
            </a:r>
            <a:r>
              <a:rPr lang="de-DE" b="1" baseline="-25000" dirty="0"/>
              <a:t>3</a:t>
            </a:r>
            <a:r>
              <a:rPr lang="de-DE" b="1" dirty="0"/>
              <a:t>O</a:t>
            </a:r>
            <a:r>
              <a:rPr lang="de-DE" b="1" baseline="30000" dirty="0"/>
              <a:t>+</a:t>
            </a:r>
            <a:r>
              <a:rPr lang="de-DE" b="1" dirty="0"/>
              <a:t>    ↔       pH  ↔  </a:t>
            </a:r>
          </a:p>
          <a:p>
            <a:pPr marL="0" indent="0">
              <a:buNone/>
            </a:pPr>
            <a:r>
              <a:rPr lang="de-DE" b="1" dirty="0"/>
              <a:t>130 Na</a:t>
            </a:r>
            <a:r>
              <a:rPr lang="de-DE" b="1" baseline="30000" dirty="0"/>
              <a:t>+</a:t>
            </a:r>
            <a:r>
              <a:rPr lang="de-DE" b="1" dirty="0"/>
              <a:t>   +  </a:t>
            </a:r>
            <a:r>
              <a:rPr lang="de-DE" b="1" dirty="0">
                <a:solidFill>
                  <a:srgbClr val="FF0000"/>
                </a:solidFill>
              </a:rPr>
              <a:t>40  OH</a:t>
            </a:r>
            <a:r>
              <a:rPr lang="de-DE" b="1" baseline="30000" dirty="0">
                <a:solidFill>
                  <a:srgbClr val="FF0000"/>
                </a:solidFill>
              </a:rPr>
              <a:t>-</a:t>
            </a:r>
            <a:r>
              <a:rPr lang="de-DE" b="1" dirty="0">
                <a:solidFill>
                  <a:srgbClr val="FF0000"/>
                </a:solidFill>
              </a:rPr>
              <a:t>  </a:t>
            </a:r>
            <a:r>
              <a:rPr lang="de-DE" b="1" dirty="0"/>
              <a:t>+  90  Cl</a:t>
            </a:r>
            <a:r>
              <a:rPr lang="de-DE" b="1" baseline="30000" dirty="0"/>
              <a:t>-</a:t>
            </a:r>
            <a:r>
              <a:rPr lang="de-DE" b="1" dirty="0"/>
              <a:t>                   H</a:t>
            </a:r>
            <a:r>
              <a:rPr lang="de-DE" b="1" baseline="-25000" dirty="0"/>
              <a:t>3</a:t>
            </a:r>
            <a:r>
              <a:rPr lang="de-DE" b="1" dirty="0"/>
              <a:t>O</a:t>
            </a:r>
            <a:r>
              <a:rPr lang="de-DE" b="1" baseline="30000" dirty="0"/>
              <a:t>+</a:t>
            </a:r>
            <a:r>
              <a:rPr lang="de-DE" b="1" dirty="0"/>
              <a:t>   ↔       pH  ↔</a:t>
            </a:r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Unterschiedliche Veränderung von Natrium und Chlorid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/>
              <a:t>130 Na</a:t>
            </a:r>
            <a:r>
              <a:rPr lang="de-DE" b="1" baseline="30000" dirty="0"/>
              <a:t>+</a:t>
            </a:r>
            <a:r>
              <a:rPr lang="de-DE" b="1" dirty="0"/>
              <a:t>  +  20 OH</a:t>
            </a:r>
            <a:r>
              <a:rPr lang="de-DE" b="1" baseline="30000" dirty="0"/>
              <a:t>-</a:t>
            </a:r>
            <a:r>
              <a:rPr lang="de-DE" b="1" dirty="0"/>
              <a:t>  +  110 Cl</a:t>
            </a:r>
            <a:r>
              <a:rPr lang="de-DE" b="1" baseline="30000" dirty="0"/>
              <a:t>-</a:t>
            </a:r>
            <a:r>
              <a:rPr lang="de-DE" b="1" dirty="0"/>
              <a:t>                    H</a:t>
            </a:r>
            <a:r>
              <a:rPr lang="de-DE" b="1" baseline="-25000" dirty="0"/>
              <a:t>3</a:t>
            </a:r>
            <a:r>
              <a:rPr lang="de-DE" b="1" dirty="0"/>
              <a:t>O</a:t>
            </a:r>
            <a:r>
              <a:rPr lang="de-DE" b="1" baseline="30000" dirty="0"/>
              <a:t>+</a:t>
            </a:r>
            <a:r>
              <a:rPr lang="de-DE" b="1" dirty="0"/>
              <a:t>   ↑         pH   ↓ </a:t>
            </a:r>
          </a:p>
          <a:p>
            <a:pPr marL="0" indent="0">
              <a:buNone/>
            </a:pPr>
            <a:r>
              <a:rPr lang="de-DE" b="1" dirty="0"/>
              <a:t>150 Na</a:t>
            </a:r>
            <a:r>
              <a:rPr lang="de-DE" b="1" baseline="30000" dirty="0"/>
              <a:t>+</a:t>
            </a:r>
            <a:r>
              <a:rPr lang="de-DE" b="1" dirty="0"/>
              <a:t>  +  50 OH</a:t>
            </a:r>
            <a:r>
              <a:rPr lang="de-DE" b="1" baseline="30000" dirty="0"/>
              <a:t>-</a:t>
            </a:r>
            <a:r>
              <a:rPr lang="de-DE" b="1" dirty="0"/>
              <a:t>  +   90 Cl</a:t>
            </a:r>
            <a:r>
              <a:rPr lang="de-DE" b="1" baseline="30000" dirty="0"/>
              <a:t>-</a:t>
            </a:r>
            <a:r>
              <a:rPr lang="de-DE" b="1" dirty="0"/>
              <a:t>                     H</a:t>
            </a:r>
            <a:r>
              <a:rPr lang="de-DE" b="1" baseline="-25000" dirty="0"/>
              <a:t>3</a:t>
            </a:r>
            <a:r>
              <a:rPr lang="de-DE" b="1" dirty="0"/>
              <a:t>O</a:t>
            </a:r>
            <a:r>
              <a:rPr lang="de-DE" b="1" baseline="30000" dirty="0"/>
              <a:t>+</a:t>
            </a:r>
            <a:r>
              <a:rPr lang="de-DE" b="1" dirty="0"/>
              <a:t>   ↓         pH   ↑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057626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95AE39-21F9-4990-8767-1C269B498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9967"/>
          </a:xfrm>
        </p:spPr>
        <p:txBody>
          <a:bodyPr/>
          <a:lstStyle/>
          <a:p>
            <a:r>
              <a:rPr lang="de-DE" b="1" dirty="0">
                <a:solidFill>
                  <a:srgbClr val="FF0000"/>
                </a:solidFill>
              </a:rPr>
              <a:t>Base excess (Basenüberschuß)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FCC683-1157-4AB6-B39E-E04D8D19A7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0575"/>
            <a:ext cx="10515600" cy="47261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b="1" dirty="0"/>
              <a:t>Grundstruktur des Plasmas</a:t>
            </a:r>
          </a:p>
          <a:p>
            <a:pPr marL="0" indent="0">
              <a:buNone/>
            </a:pPr>
            <a:r>
              <a:rPr lang="de-DE" b="1" dirty="0"/>
              <a:t>140 Na</a:t>
            </a:r>
            <a:r>
              <a:rPr lang="de-DE" b="1" baseline="30000" dirty="0"/>
              <a:t>+</a:t>
            </a:r>
            <a:r>
              <a:rPr lang="de-DE" b="1" dirty="0"/>
              <a:t>  +  40 OH</a:t>
            </a:r>
            <a:r>
              <a:rPr lang="de-DE" b="1" baseline="30000" dirty="0"/>
              <a:t>-</a:t>
            </a:r>
            <a:r>
              <a:rPr lang="de-DE" b="1" dirty="0"/>
              <a:t>  +  100 Cl</a:t>
            </a:r>
            <a:r>
              <a:rPr lang="de-DE" b="1" baseline="30000" dirty="0"/>
              <a:t>-                              </a:t>
            </a:r>
            <a:r>
              <a:rPr lang="de-DE" b="1" dirty="0"/>
              <a:t>pH 12,6</a:t>
            </a:r>
          </a:p>
          <a:p>
            <a:pPr marL="0" indent="0">
              <a:buNone/>
            </a:pPr>
            <a:endParaRPr lang="de-DE" b="1" baseline="30000" dirty="0"/>
          </a:p>
          <a:p>
            <a:pPr marL="0" indent="0">
              <a:buNone/>
            </a:pPr>
            <a:r>
              <a:rPr lang="de-DE" b="1" dirty="0"/>
              <a:t>Zusatz von 10 mmol/l Natronlauge =&gt;  Hypernatriäme Alkalose</a:t>
            </a:r>
          </a:p>
          <a:p>
            <a:pPr marL="0" indent="0">
              <a:buNone/>
            </a:pPr>
            <a:r>
              <a:rPr lang="de-DE" b="1" dirty="0"/>
              <a:t>150 Na</a:t>
            </a:r>
            <a:r>
              <a:rPr lang="de-DE" b="1" baseline="30000" dirty="0"/>
              <a:t>+</a:t>
            </a:r>
            <a:r>
              <a:rPr lang="de-DE" b="1" dirty="0"/>
              <a:t>  +  50 OH</a:t>
            </a:r>
            <a:r>
              <a:rPr lang="de-DE" b="1" baseline="30000" dirty="0"/>
              <a:t>-</a:t>
            </a:r>
            <a:r>
              <a:rPr lang="de-DE" b="1" dirty="0"/>
              <a:t>  +  100 Cl</a:t>
            </a:r>
            <a:r>
              <a:rPr lang="de-DE" b="1" baseline="30000" dirty="0"/>
              <a:t>-</a:t>
            </a:r>
            <a:r>
              <a:rPr lang="de-DE" b="1" dirty="0"/>
              <a:t>                     H</a:t>
            </a:r>
            <a:r>
              <a:rPr lang="de-DE" b="1" baseline="-25000" dirty="0"/>
              <a:t>3</a:t>
            </a:r>
            <a:r>
              <a:rPr lang="de-DE" b="1" dirty="0"/>
              <a:t>O</a:t>
            </a:r>
            <a:r>
              <a:rPr lang="de-DE" b="1" baseline="30000" dirty="0"/>
              <a:t>+</a:t>
            </a:r>
            <a:r>
              <a:rPr lang="de-DE" b="1" dirty="0"/>
              <a:t>   ↓     pH  ↑           </a:t>
            </a:r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r>
              <a:rPr lang="de-DE" b="1" dirty="0"/>
              <a:t>Wieviel mmol/l einer starken Säure oder Base muß man zusetzen, </a:t>
            </a:r>
          </a:p>
          <a:p>
            <a:pPr marL="0" indent="0">
              <a:buNone/>
            </a:pPr>
            <a:r>
              <a:rPr lang="de-DE" b="1" dirty="0"/>
              <a:t>um wieder den ursprünglichen pH-Wert zu erhalten?</a:t>
            </a:r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r>
              <a:rPr lang="de-DE" sz="3200" b="1" dirty="0">
                <a:solidFill>
                  <a:srgbClr val="FF0000"/>
                </a:solidFill>
              </a:rPr>
              <a:t>Das ist die Definition des Base excess!</a:t>
            </a:r>
          </a:p>
        </p:txBody>
      </p:sp>
    </p:spTree>
    <p:extLst>
      <p:ext uri="{BB962C8B-B14F-4D97-AF65-F5344CB8AC3E}">
        <p14:creationId xmlns:p14="http://schemas.microsoft.com/office/powerpoint/2010/main" val="33150094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F81B08-BA2E-4E8A-A854-07395B1B3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solidFill>
                  <a:srgbClr val="FF0000"/>
                </a:solidFill>
              </a:rPr>
              <a:t>Bed side-Base excess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10D0293-2DCA-41FC-9302-3AEBEA0A2C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0301"/>
            <a:ext cx="10515600" cy="4982574"/>
          </a:xfrm>
        </p:spPr>
        <p:txBody>
          <a:bodyPr/>
          <a:lstStyle/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BE durch ein starkes Ion entspricht seiner Abweichung vom Normwert</a:t>
            </a:r>
          </a:p>
          <a:p>
            <a:pPr marL="0" indent="0">
              <a:buNone/>
            </a:pPr>
            <a:r>
              <a:rPr lang="de-DE" b="1" dirty="0"/>
              <a:t>Normwert Natrium 140 mmol/l</a:t>
            </a:r>
          </a:p>
          <a:p>
            <a:pPr marL="0" indent="0">
              <a:buNone/>
            </a:pPr>
            <a:r>
              <a:rPr lang="de-DE" b="1" dirty="0"/>
              <a:t>Normwert Chlorid   100 mmol/l</a:t>
            </a:r>
          </a:p>
          <a:p>
            <a:endParaRPr lang="de-DE" b="1" dirty="0"/>
          </a:p>
          <a:p>
            <a:pPr marL="0" indent="0">
              <a:buNone/>
            </a:pPr>
            <a:r>
              <a:rPr lang="de-DE" b="1" dirty="0"/>
              <a:t>z.B.: </a:t>
            </a:r>
          </a:p>
          <a:p>
            <a:pPr marL="0" indent="0">
              <a:buNone/>
            </a:pPr>
            <a:r>
              <a:rPr lang="de-DE" b="1" dirty="0"/>
              <a:t>Natrium 130 mmol/l  =&gt;  BE-Natrium  -10 mmol/l</a:t>
            </a:r>
          </a:p>
          <a:p>
            <a:pPr marL="0" indent="0">
              <a:buNone/>
            </a:pPr>
            <a:r>
              <a:rPr lang="de-DE" b="1" dirty="0"/>
              <a:t>Chlorid  110 mmol/l   =&gt;  BE-Chlorid   - 10 mmol/l</a:t>
            </a:r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r>
              <a:rPr lang="de-DE" b="1" dirty="0"/>
              <a:t>Bei kombinierten Störungen addieren sich die BE-Werte.</a:t>
            </a:r>
          </a:p>
        </p:txBody>
      </p:sp>
    </p:spTree>
    <p:extLst>
      <p:ext uri="{BB962C8B-B14F-4D97-AF65-F5344CB8AC3E}">
        <p14:creationId xmlns:p14="http://schemas.microsoft.com/office/powerpoint/2010/main" val="25248542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64EDBF-E5D4-4574-BCBC-00BF33869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solidFill>
                  <a:srgbClr val="FF0000"/>
                </a:solidFill>
              </a:rPr>
              <a:t>Plasma-SID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2F56081-E425-4C29-A298-6E5FD201F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8021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b="1" dirty="0"/>
              <a:t>Weitere starke Kationen</a:t>
            </a:r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Kalium      </a:t>
            </a:r>
            <a:r>
              <a:rPr lang="de-DE" b="1" dirty="0"/>
              <a:t> 4 mmol/l</a:t>
            </a:r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Mg</a:t>
            </a:r>
            <a:r>
              <a:rPr lang="de-DE" b="1" baseline="30000" dirty="0">
                <a:solidFill>
                  <a:srgbClr val="FF0000"/>
                </a:solidFill>
              </a:rPr>
              <a:t>2+</a:t>
            </a:r>
            <a:r>
              <a:rPr lang="de-DE" b="1" dirty="0">
                <a:solidFill>
                  <a:srgbClr val="FF0000"/>
                </a:solidFill>
              </a:rPr>
              <a:t>, Ca</a:t>
            </a:r>
            <a:r>
              <a:rPr lang="de-DE" b="1" baseline="30000" dirty="0">
                <a:solidFill>
                  <a:srgbClr val="FF0000"/>
                </a:solidFill>
              </a:rPr>
              <a:t>2+ </a:t>
            </a:r>
            <a:r>
              <a:rPr lang="de-DE" b="1" dirty="0"/>
              <a:t> 4 mmol/l (Ladung)</a:t>
            </a:r>
          </a:p>
          <a:p>
            <a:endParaRPr lang="de-DE" b="1" dirty="0"/>
          </a:p>
          <a:p>
            <a:pPr marL="0" indent="0">
              <a:buNone/>
            </a:pPr>
            <a:r>
              <a:rPr lang="de-DE" b="1" dirty="0"/>
              <a:t>Weiteres starkes Anion</a:t>
            </a:r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Lactat</a:t>
            </a:r>
            <a:r>
              <a:rPr lang="de-DE" b="1" dirty="0"/>
              <a:t>  &lt; 1 mmol/l</a:t>
            </a:r>
          </a:p>
          <a:p>
            <a:pPr marL="0" indent="0">
              <a:buNone/>
            </a:pPr>
            <a:r>
              <a:rPr lang="de-DE" b="1" dirty="0"/>
              <a:t>z.B.: Lactat 10 mmol/l  =&gt;  BE-Lactat  – 10 mmol/l</a:t>
            </a:r>
          </a:p>
          <a:p>
            <a:pPr>
              <a:buFontTx/>
              <a:buChar char="-"/>
            </a:pPr>
            <a:endParaRPr lang="de-DE" b="1" dirty="0"/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Plasma-SID:    Na</a:t>
            </a:r>
            <a:r>
              <a:rPr lang="de-DE" b="1" baseline="30000" dirty="0">
                <a:solidFill>
                  <a:srgbClr val="FF0000"/>
                </a:solidFill>
              </a:rPr>
              <a:t>+</a:t>
            </a:r>
            <a:r>
              <a:rPr lang="de-DE" b="1" dirty="0">
                <a:solidFill>
                  <a:srgbClr val="FF0000"/>
                </a:solidFill>
              </a:rPr>
              <a:t>  +  K</a:t>
            </a:r>
            <a:r>
              <a:rPr lang="de-DE" b="1" baseline="30000" dirty="0">
                <a:solidFill>
                  <a:srgbClr val="FF0000"/>
                </a:solidFill>
              </a:rPr>
              <a:t>+</a:t>
            </a:r>
            <a:r>
              <a:rPr lang="de-DE" b="1" dirty="0">
                <a:solidFill>
                  <a:srgbClr val="FF0000"/>
                </a:solidFill>
              </a:rPr>
              <a:t>  +  Mg</a:t>
            </a:r>
            <a:r>
              <a:rPr lang="de-DE" b="1" baseline="30000" dirty="0">
                <a:solidFill>
                  <a:srgbClr val="FF0000"/>
                </a:solidFill>
              </a:rPr>
              <a:t>2+</a:t>
            </a:r>
            <a:r>
              <a:rPr lang="de-DE" b="1" dirty="0">
                <a:solidFill>
                  <a:srgbClr val="FF0000"/>
                </a:solidFill>
              </a:rPr>
              <a:t>/Ca</a:t>
            </a:r>
            <a:r>
              <a:rPr lang="de-DE" b="1" baseline="30000" dirty="0">
                <a:solidFill>
                  <a:srgbClr val="FF0000"/>
                </a:solidFill>
              </a:rPr>
              <a:t>2+</a:t>
            </a:r>
            <a:r>
              <a:rPr lang="de-DE" b="1" dirty="0">
                <a:solidFill>
                  <a:srgbClr val="FF0000"/>
                </a:solidFill>
              </a:rPr>
              <a:t> -  Cl</a:t>
            </a:r>
            <a:r>
              <a:rPr lang="de-DE" b="1" baseline="30000" dirty="0">
                <a:solidFill>
                  <a:srgbClr val="FF0000"/>
                </a:solidFill>
              </a:rPr>
              <a:t>-</a:t>
            </a:r>
            <a:r>
              <a:rPr lang="de-DE" b="1" dirty="0">
                <a:solidFill>
                  <a:srgbClr val="FF0000"/>
                </a:solidFill>
              </a:rPr>
              <a:t>   -  Lactat</a:t>
            </a:r>
          </a:p>
          <a:p>
            <a:pPr marL="0" indent="0">
              <a:buNone/>
            </a:pPr>
            <a:r>
              <a:rPr lang="de-DE" b="1" dirty="0"/>
              <a:t>                        140   +  4     +    4           -  100   - 0     =    </a:t>
            </a:r>
            <a:r>
              <a:rPr lang="de-DE" b="1" dirty="0">
                <a:solidFill>
                  <a:srgbClr val="FF0000"/>
                </a:solidFill>
              </a:rPr>
              <a:t>48 mmol/l  </a:t>
            </a:r>
          </a:p>
        </p:txBody>
      </p:sp>
    </p:spTree>
    <p:extLst>
      <p:ext uri="{BB962C8B-B14F-4D97-AF65-F5344CB8AC3E}">
        <p14:creationId xmlns:p14="http://schemas.microsoft.com/office/powerpoint/2010/main" val="399311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A560B4-465B-4755-B1DA-0FC694238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7500"/>
          </a:xfrm>
        </p:spPr>
        <p:txBody>
          <a:bodyPr/>
          <a:lstStyle/>
          <a:p>
            <a:r>
              <a:rPr lang="de-DE" b="1" dirty="0">
                <a:solidFill>
                  <a:srgbClr val="FF0000"/>
                </a:solidFill>
              </a:rPr>
              <a:t>In der SID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90C29CB-23D6-469E-90F5-DCE2460B8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834"/>
            <a:ext cx="10515600" cy="507504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sz="3300" b="1" dirty="0">
                <a:solidFill>
                  <a:srgbClr val="FF0000"/>
                </a:solidFill>
              </a:rPr>
              <a:t>Auffüllen der SID mit negativen Ladungen </a:t>
            </a:r>
          </a:p>
          <a:p>
            <a:pPr marL="0" indent="0">
              <a:buNone/>
            </a:pPr>
            <a:r>
              <a:rPr lang="de-DE" sz="3300" b="1" dirty="0">
                <a:solidFill>
                  <a:srgbClr val="FF0000"/>
                </a:solidFill>
              </a:rPr>
              <a:t>senkt die Hydroxid-Ionen-Konzentration,</a:t>
            </a:r>
          </a:p>
          <a:p>
            <a:pPr marL="0" indent="0">
              <a:buNone/>
            </a:pPr>
            <a:r>
              <a:rPr lang="de-DE" sz="3300" b="1" dirty="0">
                <a:solidFill>
                  <a:srgbClr val="FF0000"/>
                </a:solidFill>
              </a:rPr>
              <a:t>senkt den pH, säuert an (pH 12,6 =&gt; pH 7,4)</a:t>
            </a:r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r>
              <a:rPr lang="de-DE" sz="3600" b="1" dirty="0">
                <a:solidFill>
                  <a:srgbClr val="FF0000"/>
                </a:solidFill>
              </a:rPr>
              <a:t>XAs</a:t>
            </a:r>
          </a:p>
          <a:p>
            <a:pPr marL="0" indent="0">
              <a:buNone/>
            </a:pPr>
            <a:r>
              <a:rPr lang="de-DE" b="1" dirty="0"/>
              <a:t>ungemessene Säuren, synonym: ungemessene Anionen</a:t>
            </a:r>
          </a:p>
          <a:p>
            <a:pPr marL="0" indent="0">
              <a:buNone/>
            </a:pPr>
            <a:r>
              <a:rPr lang="de-DE" b="1" dirty="0"/>
              <a:t>12 mmol/l negative Ladungen</a:t>
            </a:r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r>
              <a:rPr lang="de-DE" sz="3600" b="1" dirty="0">
                <a:solidFill>
                  <a:srgbClr val="FF0000"/>
                </a:solidFill>
              </a:rPr>
              <a:t>Albumin</a:t>
            </a:r>
          </a:p>
          <a:p>
            <a:pPr marL="0" indent="0">
              <a:buNone/>
            </a:pPr>
            <a:r>
              <a:rPr lang="de-DE" b="1" dirty="0"/>
              <a:t>Plasmakonzentration 44 g/l  =&gt;  12 mmol/l negative Ladungen</a:t>
            </a:r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r>
              <a:rPr lang="de-DE" sz="3600" b="1" dirty="0">
                <a:solidFill>
                  <a:srgbClr val="FF0000"/>
                </a:solidFill>
              </a:rPr>
              <a:t>Bicarbonat</a:t>
            </a:r>
          </a:p>
          <a:p>
            <a:pPr marL="0" indent="0">
              <a:buNone/>
            </a:pPr>
            <a:r>
              <a:rPr lang="de-DE" b="1" dirty="0"/>
              <a:t>Plasmakonzentration 24 mmol/l (negative Ladungen)</a:t>
            </a:r>
          </a:p>
        </p:txBody>
      </p:sp>
    </p:spTree>
    <p:extLst>
      <p:ext uri="{BB962C8B-B14F-4D97-AF65-F5344CB8AC3E}">
        <p14:creationId xmlns:p14="http://schemas.microsoft.com/office/powerpoint/2010/main" val="4374422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33D1BB-7562-4189-B62B-25CE1CC2F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solidFill>
                  <a:srgbClr val="FF0000"/>
                </a:solidFill>
              </a:rPr>
              <a:t>XAs, ungemessene starke Anionen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29CDCD5-5483-4C28-9E37-9DF933E19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2769"/>
            <a:ext cx="10515600" cy="489010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b="1" dirty="0"/>
              <a:t>Acetacetat, ß-Hydroxybutyrat (= Ketonkörper), </a:t>
            </a:r>
          </a:p>
          <a:p>
            <a:pPr marL="0" indent="0">
              <a:buNone/>
            </a:pPr>
            <a:r>
              <a:rPr lang="de-DE" b="1" dirty="0"/>
              <a:t>Acetat, Malat (in balancierten Infusionen),</a:t>
            </a:r>
          </a:p>
          <a:p>
            <a:pPr marL="0" indent="0">
              <a:buNone/>
            </a:pPr>
            <a:r>
              <a:rPr lang="de-DE" b="1" dirty="0"/>
              <a:t>Phosphat, Oxalat, Hippurat, Propionat, Glutamat, Sulfat….</a:t>
            </a:r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XA- Erhöhung: Intoxikation, Ketoacidose, Urämie (IKU), (KUSMALE)</a:t>
            </a:r>
          </a:p>
          <a:p>
            <a:pPr marL="0" indent="0">
              <a:buNone/>
            </a:pPr>
            <a:r>
              <a:rPr lang="de-DE" b="1" dirty="0"/>
              <a:t>                           Metabolische Acidose, negativer BE</a:t>
            </a:r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XA-Erniedrigung: renale Kompensation bei COPD (neben Hypochlorämie)</a:t>
            </a:r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                           </a:t>
            </a:r>
            <a:r>
              <a:rPr lang="de-DE" b="1" dirty="0"/>
              <a:t>Metabolische Alkalose, positiver BE</a:t>
            </a:r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„Klassische“ Anionenlücke, AnGap</a:t>
            </a:r>
            <a:r>
              <a:rPr lang="de-DE" b="1" dirty="0"/>
              <a:t>:  Na</a:t>
            </a:r>
            <a:r>
              <a:rPr lang="de-DE" b="1" baseline="30000" dirty="0"/>
              <a:t>+</a:t>
            </a:r>
            <a:r>
              <a:rPr lang="de-DE" b="1" dirty="0"/>
              <a:t>  -  Cl</a:t>
            </a:r>
            <a:r>
              <a:rPr lang="de-DE" b="1" baseline="30000" dirty="0"/>
              <a:t>-</a:t>
            </a:r>
            <a:r>
              <a:rPr lang="de-DE" b="1" dirty="0"/>
              <a:t>  -  Bic  =  16 mmol/l</a:t>
            </a:r>
          </a:p>
          <a:p>
            <a:pPr marL="0" indent="0">
              <a:buNone/>
            </a:pPr>
            <a:r>
              <a:rPr lang="de-DE" b="1" dirty="0"/>
              <a:t>Vergrößerte AnGap: Hinweis auf XA-Erhöhung</a:t>
            </a:r>
          </a:p>
        </p:txBody>
      </p:sp>
    </p:spTree>
    <p:extLst>
      <p:ext uri="{BB962C8B-B14F-4D97-AF65-F5344CB8AC3E}">
        <p14:creationId xmlns:p14="http://schemas.microsoft.com/office/powerpoint/2010/main" val="15490664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1345" y="336231"/>
            <a:ext cx="10515600" cy="3759537"/>
          </a:xfrm>
        </p:spPr>
        <p:txBody>
          <a:bodyPr>
            <a:noAutofit/>
          </a:bodyPr>
          <a:lstStyle/>
          <a:p>
            <a:r>
              <a:rPr lang="de-DE" sz="4400" b="1" dirty="0">
                <a:solidFill>
                  <a:srgbClr val="FF0000"/>
                </a:solidFill>
              </a:rPr>
              <a:t> </a:t>
            </a:r>
            <a:br>
              <a:rPr lang="de-DE" sz="4400" b="1" dirty="0">
                <a:solidFill>
                  <a:srgbClr val="FF0000"/>
                </a:solidFill>
              </a:rPr>
            </a:br>
            <a:br>
              <a:rPr lang="de-DE" sz="2800" b="1" dirty="0"/>
            </a:br>
            <a:r>
              <a:rPr lang="de-DE" sz="4400" b="1" dirty="0">
                <a:solidFill>
                  <a:srgbClr val="FF0000"/>
                </a:solidFill>
              </a:rPr>
              <a:t>Albumin </a:t>
            </a:r>
            <a:br>
              <a:rPr lang="de-DE" sz="3600" b="1" dirty="0"/>
            </a:br>
            <a:r>
              <a:rPr lang="de-DE" sz="2800" dirty="0">
                <a:solidFill>
                  <a:srgbClr val="FF0000"/>
                </a:solidFill>
              </a:rPr>
              <a:t>Norm 44 g/l =&gt; 12 mmol/l negative Ladung</a:t>
            </a:r>
            <a:br>
              <a:rPr lang="de-DE" sz="3600" b="1" dirty="0">
                <a:solidFill>
                  <a:srgbClr val="FF0000"/>
                </a:solidFill>
              </a:rPr>
            </a:br>
            <a:br>
              <a:rPr lang="de-DE" sz="3600" b="1" dirty="0"/>
            </a:br>
            <a:r>
              <a:rPr lang="de-DE" sz="3200" b="1" dirty="0"/>
              <a:t>Hyperalbuminämie      =&gt;   klinisch irrelevant für SBH</a:t>
            </a:r>
            <a:br>
              <a:rPr lang="de-DE" sz="3600" b="1" dirty="0"/>
            </a:br>
            <a:r>
              <a:rPr lang="de-DE" sz="3600" b="1" dirty="0">
                <a:solidFill>
                  <a:srgbClr val="FF0000"/>
                </a:solidFill>
              </a:rPr>
              <a:t>Hypalbuminämie     =&gt;  metabolische Alkalose</a:t>
            </a:r>
            <a:br>
              <a:rPr lang="de-DE" sz="3600" b="1" dirty="0">
                <a:solidFill>
                  <a:srgbClr val="FF0000"/>
                </a:solidFill>
              </a:rPr>
            </a:br>
            <a:br>
              <a:rPr lang="de-DE" sz="3600" b="1" dirty="0"/>
            </a:br>
            <a:endParaRPr lang="de-DE" sz="3600" b="1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1345" y="3708970"/>
            <a:ext cx="10626105" cy="3149029"/>
          </a:xfrm>
        </p:spPr>
        <p:txBody>
          <a:bodyPr>
            <a:normAutofit/>
          </a:bodyPr>
          <a:lstStyle/>
          <a:p>
            <a:r>
              <a:rPr lang="de-DE" sz="2800" b="1" dirty="0">
                <a:solidFill>
                  <a:srgbClr val="FF0000"/>
                </a:solidFill>
              </a:rPr>
              <a:t>4 x V   bei Hypalbuminämie  (häufig auf Intensivstationen):</a:t>
            </a:r>
            <a:endParaRPr lang="de-DE" b="1" dirty="0">
              <a:solidFill>
                <a:srgbClr val="FF0000"/>
              </a:solidFill>
            </a:endParaRPr>
          </a:p>
          <a:p>
            <a:r>
              <a:rPr lang="de-DE" sz="2800" b="1" dirty="0">
                <a:solidFill>
                  <a:srgbClr val="FF0000"/>
                </a:solidFill>
              </a:rPr>
              <a:t>V</a:t>
            </a:r>
            <a:r>
              <a:rPr lang="de-DE" sz="2800" b="1" dirty="0">
                <a:solidFill>
                  <a:schemeClr val="tx1"/>
                </a:solidFill>
              </a:rPr>
              <a:t>erdünnung</a:t>
            </a:r>
          </a:p>
          <a:p>
            <a:r>
              <a:rPr lang="de-DE" sz="2800" b="1" dirty="0">
                <a:solidFill>
                  <a:srgbClr val="FF0000"/>
                </a:solidFill>
              </a:rPr>
              <a:t>V</a:t>
            </a:r>
            <a:r>
              <a:rPr lang="de-DE" sz="2800" b="1" dirty="0">
                <a:solidFill>
                  <a:schemeClr val="tx1"/>
                </a:solidFill>
              </a:rPr>
              <a:t>erlust</a:t>
            </a:r>
          </a:p>
          <a:p>
            <a:r>
              <a:rPr lang="de-DE" sz="2800" b="1" dirty="0">
                <a:solidFill>
                  <a:srgbClr val="FF0000"/>
                </a:solidFill>
              </a:rPr>
              <a:t>V</a:t>
            </a:r>
            <a:r>
              <a:rPr lang="de-DE" sz="2800" b="1" dirty="0">
                <a:solidFill>
                  <a:schemeClr val="tx1"/>
                </a:solidFill>
              </a:rPr>
              <a:t>erbrauch</a:t>
            </a:r>
          </a:p>
          <a:p>
            <a:r>
              <a:rPr lang="de-DE" sz="2800" b="1" dirty="0">
                <a:solidFill>
                  <a:srgbClr val="FF0000"/>
                </a:solidFill>
              </a:rPr>
              <a:t>V</a:t>
            </a:r>
            <a:r>
              <a:rPr lang="de-DE" sz="2800" b="1" dirty="0">
                <a:solidFill>
                  <a:schemeClr val="tx1"/>
                </a:solidFill>
              </a:rPr>
              <a:t>erminderte Bildung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4172817" y="4192050"/>
            <a:ext cx="19879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/>
              <a:t>=&gt; Infusionen 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4172817" y="4676847"/>
            <a:ext cx="80191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/>
              <a:t>=&gt; Blutung, Niere, Verbrennung, Ascites, Shift ins Interstitium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4172817" y="5167265"/>
            <a:ext cx="13485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/>
              <a:t>=&gt; Sepsis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4172817" y="5719591"/>
            <a:ext cx="3472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=&gt; Lebererkrankung</a:t>
            </a:r>
          </a:p>
        </p:txBody>
      </p:sp>
    </p:spTree>
    <p:extLst>
      <p:ext uri="{BB962C8B-B14F-4D97-AF65-F5344CB8AC3E}">
        <p14:creationId xmlns:p14="http://schemas.microsoft.com/office/powerpoint/2010/main" val="1698503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D656B0-C95D-4971-99D9-425D0278C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solidFill>
                  <a:srgbClr val="FF0000"/>
                </a:solidFill>
              </a:rPr>
              <a:t>Ionenstruktur   </a:t>
            </a:r>
            <a:r>
              <a:rPr lang="de-DE" sz="2800" b="1" dirty="0"/>
              <a:t>(Konzentration der Ladungen in mmol/l)</a:t>
            </a:r>
            <a:endParaRPr lang="de-DE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05E5E2-3D20-4B32-8A7C-95AD2F162B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35899"/>
            <a:ext cx="5181600" cy="45329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sz="3200" b="1" dirty="0"/>
              <a:t>Starke Ionen</a:t>
            </a:r>
          </a:p>
          <a:p>
            <a:endParaRPr lang="de-DE" b="1" dirty="0"/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Natrium</a:t>
            </a:r>
            <a:r>
              <a:rPr lang="de-DE" b="1" dirty="0"/>
              <a:t>         140</a:t>
            </a:r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Kalium</a:t>
            </a:r>
            <a:r>
              <a:rPr lang="de-DE" b="1" dirty="0"/>
              <a:t>              4</a:t>
            </a:r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Mg, Ca</a:t>
            </a:r>
            <a:r>
              <a:rPr lang="de-DE" b="1" dirty="0"/>
              <a:t>              4</a:t>
            </a:r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Chlorid</a:t>
            </a:r>
            <a:r>
              <a:rPr lang="de-DE" b="1" dirty="0"/>
              <a:t>           100</a:t>
            </a:r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Lactat</a:t>
            </a:r>
            <a:r>
              <a:rPr lang="de-DE" b="1" dirty="0"/>
              <a:t>              &lt; 1</a:t>
            </a:r>
          </a:p>
          <a:p>
            <a:endParaRPr lang="de-DE" b="1" dirty="0"/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SID = 48 mmol/l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1B4C1A8-3EF1-4442-B50A-49B1CE59F2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4"/>
            <a:ext cx="5181600" cy="466724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sz="3200" b="1" dirty="0"/>
              <a:t>In der SID </a:t>
            </a:r>
          </a:p>
          <a:p>
            <a:endParaRPr lang="de-DE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Bicarbonat</a:t>
            </a:r>
            <a:r>
              <a:rPr lang="de-DE" b="1" dirty="0"/>
              <a:t>          24  </a:t>
            </a:r>
            <a:endParaRPr lang="de-DE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Albumin</a:t>
            </a:r>
            <a:r>
              <a:rPr lang="de-DE" b="1" dirty="0"/>
              <a:t>              12</a:t>
            </a:r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XAs</a:t>
            </a:r>
            <a:r>
              <a:rPr lang="de-DE" b="1" dirty="0"/>
              <a:t>                       12</a:t>
            </a:r>
          </a:p>
          <a:p>
            <a:endParaRPr lang="de-DE" b="1" dirty="0"/>
          </a:p>
          <a:p>
            <a:endParaRPr lang="de-DE" b="1" dirty="0"/>
          </a:p>
          <a:p>
            <a:pPr marL="0" indent="0">
              <a:buNone/>
            </a:pPr>
            <a:endParaRPr lang="de-DE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„Pufferbasen“ = 48 mmol/l</a:t>
            </a:r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XA + Albumin = AnGap</a:t>
            </a:r>
          </a:p>
          <a:p>
            <a:endParaRPr lang="de-DE" dirty="0">
              <a:solidFill>
                <a:srgbClr val="FF0000"/>
              </a:solidFill>
            </a:endParaRP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405868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DE3922-B582-40FF-A5A7-035BCB932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611" y="246579"/>
            <a:ext cx="10881189" cy="806129"/>
          </a:xfrm>
        </p:spPr>
        <p:txBody>
          <a:bodyPr/>
          <a:lstStyle/>
          <a:p>
            <a:r>
              <a:rPr lang="de-DE" b="1" dirty="0">
                <a:solidFill>
                  <a:srgbClr val="FF0000"/>
                </a:solidFill>
              </a:rPr>
              <a:t>SBH-Algorithmus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E3082AA-9080-4CAB-B48B-CD9552C86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611" y="1171254"/>
            <a:ext cx="11363218" cy="539393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1)   pH</a:t>
            </a:r>
            <a:r>
              <a:rPr lang="de-DE" dirty="0"/>
              <a:t>       (7,4)              Acidose/Alkalose</a:t>
            </a:r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2)   pCO</a:t>
            </a:r>
            <a:r>
              <a:rPr lang="de-DE" b="1" baseline="-25000" dirty="0">
                <a:solidFill>
                  <a:srgbClr val="FF0000"/>
                </a:solidFill>
              </a:rPr>
              <a:t>2</a:t>
            </a:r>
            <a:r>
              <a:rPr lang="de-DE" dirty="0"/>
              <a:t>  (40 mmHg)   respiratorische Acidose/Alkalose</a:t>
            </a:r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3)   BE</a:t>
            </a:r>
            <a:r>
              <a:rPr lang="de-DE" dirty="0"/>
              <a:t>       (0 mmol/l)    metabol. Acidose (neg. BE) / metabol. Alkalose (pos. BE)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     BE  =  BE-SID  +  BE-Albumin  +  BE-XA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4)</a:t>
            </a:r>
            <a:r>
              <a:rPr lang="de-DE" dirty="0"/>
              <a:t>  </a:t>
            </a:r>
            <a:r>
              <a:rPr lang="de-DE" b="1" dirty="0"/>
              <a:t>SID:  Na</a:t>
            </a:r>
            <a:r>
              <a:rPr lang="de-DE" b="1" baseline="30000" dirty="0"/>
              <a:t>+</a:t>
            </a:r>
            <a:r>
              <a:rPr lang="de-DE" b="1" dirty="0"/>
              <a:t> +  K</a:t>
            </a:r>
            <a:r>
              <a:rPr lang="de-DE" b="1" baseline="30000" dirty="0"/>
              <a:t>+</a:t>
            </a:r>
            <a:r>
              <a:rPr lang="de-DE" b="1" dirty="0"/>
              <a:t>  -  Cl</a:t>
            </a:r>
            <a:r>
              <a:rPr lang="de-DE" b="1" baseline="30000" dirty="0"/>
              <a:t>-</a:t>
            </a:r>
            <a:r>
              <a:rPr lang="de-DE" b="1" dirty="0"/>
              <a:t>  -  Lac  =  44 mmol/l</a:t>
            </a:r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      BE-SID  =  SID (Ist-Wert)  –  44</a:t>
            </a:r>
          </a:p>
          <a:p>
            <a:pPr marL="0" indent="0">
              <a:buNone/>
            </a:pPr>
            <a:endParaRPr lang="de-DE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5)  BE-Albumin = (44g/l  -  Albumin) : 4</a:t>
            </a:r>
          </a:p>
          <a:p>
            <a:pPr marL="0" indent="0">
              <a:buNone/>
            </a:pPr>
            <a:r>
              <a:rPr lang="de-DE" dirty="0"/>
              <a:t>     Albumin (g/l) x (0,123 x pH – 0,631)  =  „</a:t>
            </a:r>
            <a:r>
              <a:rPr lang="de-DE" b="1" dirty="0"/>
              <a:t>Albuminat</a:t>
            </a:r>
            <a:r>
              <a:rPr lang="de-DE" dirty="0"/>
              <a:t>“ (12 mmol/l negative Ladungen)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6)  XA</a:t>
            </a:r>
            <a:r>
              <a:rPr lang="de-DE" dirty="0"/>
              <a:t>  =  Na</a:t>
            </a:r>
            <a:r>
              <a:rPr lang="de-DE" baseline="30000" dirty="0"/>
              <a:t>+</a:t>
            </a:r>
            <a:r>
              <a:rPr lang="de-DE" dirty="0"/>
              <a:t> +  K</a:t>
            </a:r>
            <a:r>
              <a:rPr lang="de-DE" baseline="30000" dirty="0"/>
              <a:t>+</a:t>
            </a:r>
            <a:r>
              <a:rPr lang="de-DE" dirty="0"/>
              <a:t> +  Mg</a:t>
            </a:r>
            <a:r>
              <a:rPr lang="de-DE" baseline="30000" dirty="0"/>
              <a:t>2+</a:t>
            </a:r>
            <a:r>
              <a:rPr lang="de-DE" dirty="0"/>
              <a:t>/Ca</a:t>
            </a:r>
            <a:r>
              <a:rPr lang="de-DE" baseline="30000" dirty="0"/>
              <a:t>2+ </a:t>
            </a:r>
            <a:r>
              <a:rPr lang="de-DE" dirty="0"/>
              <a:t> -  Cl</a:t>
            </a:r>
            <a:r>
              <a:rPr lang="de-DE" baseline="30000" dirty="0"/>
              <a:t>- </a:t>
            </a:r>
            <a:r>
              <a:rPr lang="de-DE" dirty="0"/>
              <a:t> -  HCO</a:t>
            </a:r>
            <a:r>
              <a:rPr lang="de-DE" baseline="-25000" dirty="0"/>
              <a:t>3</a:t>
            </a:r>
            <a:r>
              <a:rPr lang="de-DE" baseline="30000" dirty="0"/>
              <a:t>-</a:t>
            </a:r>
            <a:r>
              <a:rPr lang="de-DE" dirty="0"/>
              <a:t>(akt)  -  Lactat  -  </a:t>
            </a:r>
            <a:r>
              <a:rPr lang="de-DE" b="1" dirty="0"/>
              <a:t>Albuminat </a:t>
            </a:r>
            <a:r>
              <a:rPr lang="de-DE" dirty="0"/>
              <a:t> =  12 mmol/l</a:t>
            </a:r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      BE-XA  =  12 – XA  (Ist-Wert)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47922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2"/>
          <p:cNvSpPr>
            <a:spLocks noGrp="1"/>
          </p:cNvSpPr>
          <p:nvPr>
            <p:ph type="dt" sz="quarter" idx="10"/>
          </p:nvPr>
        </p:nvSpPr>
        <p:spPr>
          <a:xfrm>
            <a:off x="651886" y="7349221"/>
            <a:ext cx="2743200" cy="365125"/>
          </a:xfrm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8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4038600" y="7403287"/>
            <a:ext cx="4114800" cy="365125"/>
          </a:xfrm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8712810" y="7443460"/>
            <a:ext cx="2743200" cy="365125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de-DE" altLang="de-DE" sz="1400" dirty="0"/>
          </a:p>
        </p:txBody>
      </p:sp>
      <p:pic>
        <p:nvPicPr>
          <p:cNvPr id="17413" name="Picture 8" descr="HBkORv8r_Pxgen_rc_Ax90,135x90+0+0"/>
          <p:cNvPicPr>
            <a:picLocks noGrp="1"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24511" y="1353893"/>
            <a:ext cx="3775881" cy="2684811"/>
          </a:xfrm>
          <a:noFill/>
        </p:spPr>
      </p:pic>
      <p:sp>
        <p:nvSpPr>
          <p:cNvPr id="17414" name="Text Box 9"/>
          <p:cNvSpPr txBox="1">
            <a:spLocks noChangeArrowheads="1"/>
          </p:cNvSpPr>
          <p:nvPr/>
        </p:nvSpPr>
        <p:spPr bwMode="auto">
          <a:xfrm>
            <a:off x="2340752" y="176188"/>
            <a:ext cx="7510496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de-DE" altLang="de-DE" sz="2400" b="1" dirty="0"/>
              <a:t>            </a:t>
            </a:r>
            <a:r>
              <a:rPr lang="de-DE" altLang="de-DE" sz="3200" b="1" dirty="0">
                <a:solidFill>
                  <a:srgbClr val="FF0000"/>
                </a:solidFill>
              </a:rPr>
              <a:t>Peter Arthur Stewart </a:t>
            </a:r>
            <a:r>
              <a:rPr lang="de-DE" altLang="de-DE" sz="2400" b="1" dirty="0"/>
              <a:t>  1921-1993</a:t>
            </a:r>
          </a:p>
          <a:p>
            <a:r>
              <a:rPr lang="de-DE" altLang="de-DE" sz="2400" b="1" dirty="0"/>
              <a:t>    Kanadischer Physiologe, Mathematiker, Physiker</a:t>
            </a:r>
          </a:p>
          <a:p>
            <a:endParaRPr lang="de-DE" altLang="de-DE" sz="2400" b="1" dirty="0"/>
          </a:p>
        </p:txBody>
      </p:sp>
      <p:sp>
        <p:nvSpPr>
          <p:cNvPr id="17415" name="Text Box 10"/>
          <p:cNvSpPr txBox="1">
            <a:spLocks noChangeArrowheads="1"/>
          </p:cNvSpPr>
          <p:nvPr/>
        </p:nvSpPr>
        <p:spPr bwMode="auto">
          <a:xfrm>
            <a:off x="3055668" y="4139634"/>
            <a:ext cx="551356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de-DE" altLang="de-DE" sz="2800" b="1" dirty="0">
                <a:solidFill>
                  <a:srgbClr val="FF0000"/>
                </a:solidFill>
              </a:rPr>
              <a:t>                        1981</a:t>
            </a:r>
          </a:p>
          <a:p>
            <a:r>
              <a:rPr lang="de-DE" altLang="de-DE" sz="2800" b="1" dirty="0">
                <a:solidFill>
                  <a:srgbClr val="FF0000"/>
                </a:solidFill>
              </a:rPr>
              <a:t>    How to understand acid-base</a:t>
            </a:r>
          </a:p>
          <a:p>
            <a:endParaRPr lang="de-DE" altLang="de-DE" sz="2400" b="1" dirty="0"/>
          </a:p>
        </p:txBody>
      </p:sp>
      <p:sp>
        <p:nvSpPr>
          <p:cNvPr id="162827" name="Text Box 11"/>
          <p:cNvSpPr txBox="1">
            <a:spLocks noChangeArrowheads="1"/>
          </p:cNvSpPr>
          <p:nvPr/>
        </p:nvSpPr>
        <p:spPr bwMode="auto">
          <a:xfrm>
            <a:off x="3195068" y="6090731"/>
            <a:ext cx="503453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de-DE" altLang="de-DE" sz="2800" b="1" dirty="0">
                <a:solidFill>
                  <a:srgbClr val="FF0000"/>
                </a:solidFill>
              </a:rPr>
              <a:t>Ionen bestimmen den pH-Wert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9819063" y="1184474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>
                <a:solidFill>
                  <a:srgbClr val="FF0000"/>
                </a:solidFill>
              </a:rPr>
              <a:t>    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10176224" y="1536057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10226960" y="2091906"/>
            <a:ext cx="830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FF0000"/>
                </a:solidFill>
              </a:rPr>
              <a:t> </a:t>
            </a:r>
            <a:r>
              <a:rPr lang="de-DE" b="1" baseline="30000" dirty="0">
                <a:solidFill>
                  <a:srgbClr val="FF0000"/>
                </a:solidFill>
              </a:rPr>
              <a:t> </a:t>
            </a:r>
            <a:endParaRPr lang="de-DE" b="1" dirty="0">
              <a:solidFill>
                <a:srgbClr val="FF0000"/>
              </a:solidFill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18F132D9-C2CC-44A4-AB33-0F4596CBE26D}"/>
              </a:ext>
            </a:extLst>
          </p:cNvPr>
          <p:cNvSpPr txBox="1"/>
          <p:nvPr/>
        </p:nvSpPr>
        <p:spPr>
          <a:xfrm>
            <a:off x="2492021" y="5101749"/>
            <a:ext cx="66408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„Unabhängige Faktoren“ bestimmen den pH-Wert: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          </a:t>
            </a:r>
            <a:r>
              <a:rPr lang="de-DE" sz="2400" b="1" dirty="0"/>
              <a:t>Starke Ionen, Schwache Säuren, pCO2</a:t>
            </a:r>
          </a:p>
        </p:txBody>
      </p:sp>
    </p:spTree>
    <p:extLst>
      <p:ext uri="{BB962C8B-B14F-4D97-AF65-F5344CB8AC3E}">
        <p14:creationId xmlns:p14="http://schemas.microsoft.com/office/powerpoint/2010/main" val="165741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62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62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27" grpId="0"/>
      <p:bldP spid="10" grpId="0"/>
      <p:bldP spid="1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A385CA-164D-4CC4-8C6D-371EB6209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8871"/>
          </a:xfrm>
        </p:spPr>
        <p:txBody>
          <a:bodyPr/>
          <a:lstStyle/>
          <a:p>
            <a:r>
              <a:rPr lang="de-DE" b="1" dirty="0">
                <a:solidFill>
                  <a:srgbClr val="FF0000"/>
                </a:solidFill>
              </a:rPr>
              <a:t>SBH-Algorithmus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FF4542E-9BD9-431D-B46D-17CEEB48A1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1802"/>
            <a:ext cx="10515600" cy="530107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7)  Anionenlücke, AnGap</a:t>
            </a:r>
          </a:p>
          <a:p>
            <a:pPr marL="0" indent="0">
              <a:buNone/>
            </a:pPr>
            <a:r>
              <a:rPr lang="de-DE" dirty="0"/>
              <a:t>     </a:t>
            </a:r>
            <a:r>
              <a:rPr lang="de-DE" b="1" dirty="0"/>
              <a:t>Na</a:t>
            </a:r>
            <a:r>
              <a:rPr lang="de-DE" b="1" baseline="30000" dirty="0"/>
              <a:t>+  </a:t>
            </a:r>
            <a:r>
              <a:rPr lang="de-DE" b="1" dirty="0"/>
              <a:t>-  Cl</a:t>
            </a:r>
            <a:r>
              <a:rPr lang="de-DE" b="1" baseline="30000" dirty="0"/>
              <a:t>- </a:t>
            </a:r>
            <a:r>
              <a:rPr lang="de-DE" b="1" dirty="0"/>
              <a:t> -  HCO</a:t>
            </a:r>
            <a:r>
              <a:rPr lang="de-DE" b="1" baseline="-25000" dirty="0"/>
              <a:t>3</a:t>
            </a:r>
            <a:r>
              <a:rPr lang="de-DE" b="1" baseline="30000" dirty="0"/>
              <a:t>- </a:t>
            </a:r>
            <a:r>
              <a:rPr lang="de-DE" b="1" dirty="0"/>
              <a:t>  =  16 mmol/l</a:t>
            </a:r>
          </a:p>
          <a:p>
            <a:pPr marL="0" indent="0">
              <a:buNone/>
            </a:pPr>
            <a:r>
              <a:rPr lang="de-DE" b="1" dirty="0"/>
              <a:t>     </a:t>
            </a:r>
            <a:r>
              <a:rPr lang="de-DE" b="1" dirty="0">
                <a:solidFill>
                  <a:srgbClr val="FF0000"/>
                </a:solidFill>
              </a:rPr>
              <a:t>BE-AnGap  =  16  -  AnGap</a:t>
            </a:r>
          </a:p>
          <a:p>
            <a:pPr marL="0" indent="0">
              <a:buNone/>
            </a:pPr>
            <a:r>
              <a:rPr lang="de-DE" b="1" dirty="0"/>
              <a:t>     Bei niedrigem Albumin-Wert unterschätzt die AnGap den XA-Wert.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8)  Anamnese, Klinik</a:t>
            </a:r>
          </a:p>
          <a:p>
            <a:pPr marL="0" indent="0">
              <a:buNone/>
            </a:pPr>
            <a:r>
              <a:rPr lang="de-DE" dirty="0"/>
              <a:t>     </a:t>
            </a:r>
            <a:r>
              <a:rPr lang="de-DE" b="1" dirty="0"/>
              <a:t>Wasserhaushalt, Elektrolyte, Diuretika, Infusionen, Diabetes, COPD</a:t>
            </a:r>
            <a:r>
              <a:rPr lang="de-DE" dirty="0"/>
              <a:t>…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9)  Kompensation</a:t>
            </a:r>
          </a:p>
          <a:p>
            <a:pPr marL="0" indent="0">
              <a:buNone/>
            </a:pPr>
            <a:r>
              <a:rPr lang="de-DE" dirty="0"/>
              <a:t>      - </a:t>
            </a:r>
            <a:r>
              <a:rPr lang="de-DE" b="1" dirty="0"/>
              <a:t>Kontrollierte Beatmung: keine respiratorische Kompensation möglich</a:t>
            </a:r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      - MM-Regel </a:t>
            </a:r>
            <a:r>
              <a:rPr lang="de-DE" b="1" dirty="0"/>
              <a:t>(</a:t>
            </a:r>
            <a:r>
              <a:rPr lang="de-DE" b="1" dirty="0">
                <a:solidFill>
                  <a:srgbClr val="FF0000"/>
                </a:solidFill>
              </a:rPr>
              <a:t>m</a:t>
            </a:r>
            <a:r>
              <a:rPr lang="de-DE" b="1" dirty="0"/>
              <a:t>etabolisch </a:t>
            </a:r>
            <a:r>
              <a:rPr lang="de-DE" b="1" dirty="0">
                <a:solidFill>
                  <a:srgbClr val="FF0000"/>
                </a:solidFill>
              </a:rPr>
              <a:t>m</a:t>
            </a:r>
            <a:r>
              <a:rPr lang="de-DE" b="1" dirty="0"/>
              <a:t>iteinander):</a:t>
            </a:r>
          </a:p>
          <a:p>
            <a:pPr marL="0" indent="0">
              <a:buNone/>
            </a:pPr>
            <a:r>
              <a:rPr lang="de-DE" b="1" dirty="0"/>
              <a:t>        pH, BE, pCO</a:t>
            </a:r>
            <a:r>
              <a:rPr lang="de-DE" b="1" baseline="-25000" dirty="0"/>
              <a:t>2</a:t>
            </a:r>
            <a:r>
              <a:rPr lang="de-DE" b="1" dirty="0"/>
              <a:t> verändern sich bei metabolischen Störungen gleichsinnig</a:t>
            </a:r>
          </a:p>
          <a:p>
            <a:pPr marL="0" indent="0">
              <a:buNone/>
            </a:pPr>
            <a:r>
              <a:rPr lang="de-DE" b="1" dirty="0"/>
              <a:t>      - </a:t>
            </a:r>
            <a:r>
              <a:rPr lang="de-DE" b="1" dirty="0">
                <a:solidFill>
                  <a:srgbClr val="FF0000"/>
                </a:solidFill>
              </a:rPr>
              <a:t>Regeln nach Schlichtig</a:t>
            </a:r>
          </a:p>
        </p:txBody>
      </p:sp>
    </p:spTree>
    <p:extLst>
      <p:ext uri="{BB962C8B-B14F-4D97-AF65-F5344CB8AC3E}">
        <p14:creationId xmlns:p14="http://schemas.microsoft.com/office/powerpoint/2010/main" val="36086080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402102"/>
            <a:ext cx="10515600" cy="1026694"/>
          </a:xfrm>
        </p:spPr>
        <p:txBody>
          <a:bodyPr>
            <a:normAutofit fontScale="90000"/>
          </a:bodyPr>
          <a:lstStyle/>
          <a:p>
            <a:r>
              <a:rPr lang="de-DE" b="1" dirty="0"/>
              <a:t>   </a:t>
            </a:r>
            <a:r>
              <a:rPr lang="de-DE" b="1" dirty="0">
                <a:solidFill>
                  <a:srgbClr val="FF0000"/>
                </a:solidFill>
              </a:rPr>
              <a:t>SBH:  Kompensation nach Schlichtig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81000" y="1748646"/>
            <a:ext cx="11430000" cy="4333655"/>
          </a:xfrm>
        </p:spPr>
        <p:txBody>
          <a:bodyPr>
            <a:normAutofit/>
          </a:bodyPr>
          <a:lstStyle/>
          <a:p>
            <a:r>
              <a:rPr lang="de-DE" sz="4000" dirty="0">
                <a:solidFill>
                  <a:srgbClr val="00B0F0"/>
                </a:solidFill>
              </a:rPr>
              <a:t> </a:t>
            </a:r>
            <a:r>
              <a:rPr lang="de-DE" sz="4000" dirty="0">
                <a:solidFill>
                  <a:srgbClr val="FF0000"/>
                </a:solidFill>
              </a:rPr>
              <a:t>pH, pCO</a:t>
            </a:r>
            <a:r>
              <a:rPr lang="de-DE" sz="4000" baseline="-25000" dirty="0">
                <a:solidFill>
                  <a:srgbClr val="FF0000"/>
                </a:solidFill>
              </a:rPr>
              <a:t>2</a:t>
            </a:r>
            <a:r>
              <a:rPr lang="de-DE" sz="4000" dirty="0">
                <a:solidFill>
                  <a:srgbClr val="FF0000"/>
                </a:solidFill>
              </a:rPr>
              <a:t>, BE </a:t>
            </a:r>
          </a:p>
          <a:p>
            <a:endParaRPr lang="de-DE" sz="4000" dirty="0"/>
          </a:p>
          <a:p>
            <a:pPr marL="742950" indent="-742950">
              <a:buAutoNum type="arabicParenR"/>
            </a:pPr>
            <a:r>
              <a:rPr lang="de-DE" sz="2800" b="1" dirty="0">
                <a:solidFill>
                  <a:schemeClr val="tx1"/>
                </a:solidFill>
              </a:rPr>
              <a:t>erwarteter pCO</a:t>
            </a:r>
            <a:r>
              <a:rPr lang="de-DE" sz="2800" b="1" baseline="-25000" dirty="0">
                <a:solidFill>
                  <a:schemeClr val="tx1"/>
                </a:solidFill>
              </a:rPr>
              <a:t>2</a:t>
            </a:r>
            <a:r>
              <a:rPr lang="de-DE" sz="2800" b="1" dirty="0">
                <a:solidFill>
                  <a:schemeClr val="tx1"/>
                </a:solidFill>
              </a:rPr>
              <a:t> bei metabolischer Acidose  =  </a:t>
            </a:r>
            <a:r>
              <a:rPr lang="de-DE" sz="2800" b="1" dirty="0">
                <a:solidFill>
                  <a:srgbClr val="FF0000"/>
                </a:solidFill>
              </a:rPr>
              <a:t>40 + BE</a:t>
            </a:r>
          </a:p>
          <a:p>
            <a:pPr marL="742950" indent="-742950">
              <a:buAutoNum type="arabicParenR"/>
            </a:pPr>
            <a:endParaRPr lang="de-DE" sz="2800" b="1" dirty="0">
              <a:solidFill>
                <a:srgbClr val="FF0000"/>
              </a:solidFill>
            </a:endParaRPr>
          </a:p>
          <a:p>
            <a:pPr marL="742950" indent="-742950">
              <a:buAutoNum type="arabicParenR"/>
            </a:pPr>
            <a:r>
              <a:rPr lang="de-DE" sz="2800" b="1" dirty="0">
                <a:solidFill>
                  <a:schemeClr val="tx1"/>
                </a:solidFill>
              </a:rPr>
              <a:t>erwarteter pCO</a:t>
            </a:r>
            <a:r>
              <a:rPr lang="de-DE" sz="2800" b="1" baseline="-25000" dirty="0">
                <a:solidFill>
                  <a:schemeClr val="tx1"/>
                </a:solidFill>
              </a:rPr>
              <a:t>2</a:t>
            </a:r>
            <a:r>
              <a:rPr lang="de-DE" sz="2800" b="1" dirty="0">
                <a:solidFill>
                  <a:schemeClr val="tx1"/>
                </a:solidFill>
              </a:rPr>
              <a:t> bei metabolischer Alkalose =  </a:t>
            </a:r>
            <a:r>
              <a:rPr lang="de-DE" sz="2800" b="1" dirty="0">
                <a:solidFill>
                  <a:srgbClr val="FF0000"/>
                </a:solidFill>
              </a:rPr>
              <a:t>40 + (0,6 x BE)</a:t>
            </a:r>
          </a:p>
          <a:p>
            <a:pPr marL="742950" indent="-742950">
              <a:buAutoNum type="arabicParenR"/>
            </a:pPr>
            <a:endParaRPr lang="de-DE" sz="2800" b="1" dirty="0">
              <a:solidFill>
                <a:srgbClr val="FF0000"/>
              </a:solidFill>
            </a:endParaRPr>
          </a:p>
          <a:p>
            <a:pPr marL="742950" indent="-742950">
              <a:buAutoNum type="arabicParenR"/>
            </a:pPr>
            <a:r>
              <a:rPr lang="de-DE" sz="2800" b="1" dirty="0">
                <a:solidFill>
                  <a:schemeClr val="tx1"/>
                </a:solidFill>
              </a:rPr>
              <a:t>erwarteter BE bei respiratorischer Acidose/Alkalose = </a:t>
            </a:r>
            <a:r>
              <a:rPr lang="de-DE" sz="2800" b="1" dirty="0">
                <a:solidFill>
                  <a:srgbClr val="FF0000"/>
                </a:solidFill>
              </a:rPr>
              <a:t>0,4 x (pCO</a:t>
            </a:r>
            <a:r>
              <a:rPr lang="de-DE" sz="2800" b="1" baseline="-25000" dirty="0">
                <a:solidFill>
                  <a:srgbClr val="FF0000"/>
                </a:solidFill>
              </a:rPr>
              <a:t>2</a:t>
            </a:r>
            <a:r>
              <a:rPr lang="de-DE" sz="2800" b="1" dirty="0">
                <a:solidFill>
                  <a:srgbClr val="FF0000"/>
                </a:solidFill>
              </a:rPr>
              <a:t> – 40)</a:t>
            </a:r>
          </a:p>
          <a:p>
            <a:endParaRPr lang="de-DE" sz="2800" dirty="0">
              <a:solidFill>
                <a:srgbClr val="FF0000"/>
              </a:solidFill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305800" y="5397500"/>
            <a:ext cx="2857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2400" b="1" dirty="0">
              <a:solidFill>
                <a:srgbClr val="FF0000"/>
              </a:solidFill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9029700" y="4889500"/>
            <a:ext cx="2781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717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3"/>
          <p:cNvSpPr>
            <a:spLocks noGrp="1"/>
          </p:cNvSpPr>
          <p:nvPr>
            <p:ph type="dt" sz="quarter" idx="10"/>
          </p:nvPr>
        </p:nvSpPr>
        <p:spPr>
          <a:xfrm>
            <a:off x="939800" y="7169150"/>
            <a:ext cx="2743200" cy="365125"/>
          </a:xfrm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Dr. Hahn</a:t>
            </a:r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24900" y="7913587"/>
            <a:ext cx="2743200" cy="365125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de-DE" altLang="de-DE" sz="1400" dirty="0"/>
          </a:p>
        </p:txBody>
      </p:sp>
      <p:sp>
        <p:nvSpPr>
          <p:cNvPr id="62469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49" y="529705"/>
            <a:ext cx="7772400" cy="518346"/>
          </a:xfrm>
        </p:spPr>
        <p:txBody>
          <a:bodyPr>
            <a:noAutofit/>
          </a:bodyPr>
          <a:lstStyle/>
          <a:p>
            <a:pPr eaLnBrk="1" hangingPunct="1"/>
            <a:r>
              <a:rPr lang="de-DE" altLang="de-DE" b="1">
                <a:solidFill>
                  <a:srgbClr val="FF0000"/>
                </a:solidFill>
              </a:rPr>
              <a:t>SBH-Beispiel</a:t>
            </a:r>
            <a:endParaRPr lang="de-DE" altLang="de-DE" b="1" dirty="0">
              <a:solidFill>
                <a:srgbClr val="FF0000"/>
              </a:solidFill>
            </a:endParaRPr>
          </a:p>
        </p:txBody>
      </p:sp>
      <p:sp>
        <p:nvSpPr>
          <p:cNvPr id="624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3901" y="1569431"/>
            <a:ext cx="10794999" cy="4681537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de-DE" altLang="de-DE" b="1" dirty="0"/>
              <a:t>Notaufnahme: ältere Patientin, somnolent</a:t>
            </a:r>
          </a:p>
          <a:p>
            <a:pPr marL="0" indent="0" eaLnBrk="1" hangingPunct="1">
              <a:buNone/>
            </a:pPr>
            <a:endParaRPr lang="de-DE" altLang="de-DE" b="1" dirty="0">
              <a:solidFill>
                <a:srgbClr val="FF0000"/>
              </a:solidFill>
            </a:endParaRPr>
          </a:p>
          <a:p>
            <a:pPr eaLnBrk="1" hangingPunct="1"/>
            <a:endParaRPr lang="de-DE" altLang="de-DE" dirty="0"/>
          </a:p>
          <a:p>
            <a:pPr marL="0" indent="0" eaLnBrk="1" hangingPunct="1">
              <a:buNone/>
            </a:pPr>
            <a:r>
              <a:rPr lang="de-DE" altLang="de-DE" b="1" dirty="0"/>
              <a:t>pH         7,5                      Alkalose</a:t>
            </a:r>
          </a:p>
          <a:p>
            <a:pPr marL="0" indent="0" eaLnBrk="1" hangingPunct="1">
              <a:buNone/>
            </a:pPr>
            <a:r>
              <a:rPr lang="de-DE" altLang="de-DE" b="1" dirty="0"/>
              <a:t>pCO</a:t>
            </a:r>
            <a:r>
              <a:rPr lang="de-DE" altLang="de-DE" b="1" baseline="-25000" dirty="0"/>
              <a:t>2</a:t>
            </a:r>
            <a:r>
              <a:rPr lang="de-DE" altLang="de-DE" b="1" dirty="0"/>
              <a:t>     31 mmHg          resp. Alkalose</a:t>
            </a:r>
          </a:p>
          <a:p>
            <a:pPr marL="0" indent="0" eaLnBrk="1" hangingPunct="1">
              <a:buNone/>
            </a:pPr>
            <a:r>
              <a:rPr lang="de-DE" altLang="de-DE" b="1" dirty="0"/>
              <a:t>HCO</a:t>
            </a:r>
            <a:r>
              <a:rPr lang="de-DE" altLang="de-DE" b="1" baseline="-25000" dirty="0"/>
              <a:t>3</a:t>
            </a:r>
            <a:r>
              <a:rPr lang="de-DE" altLang="de-DE" b="1" baseline="30000" dirty="0"/>
              <a:t>-</a:t>
            </a:r>
            <a:r>
              <a:rPr lang="de-DE" altLang="de-DE" b="1" dirty="0"/>
              <a:t>    25 mmol/l        </a:t>
            </a:r>
          </a:p>
          <a:p>
            <a:pPr marL="0" indent="0" eaLnBrk="1" hangingPunct="1">
              <a:buNone/>
            </a:pPr>
            <a:r>
              <a:rPr lang="de-DE" altLang="de-DE" b="1" dirty="0"/>
              <a:t>BE      + 1,0 mmol/l        normal</a:t>
            </a:r>
          </a:p>
          <a:p>
            <a:pPr marL="0" indent="0" eaLnBrk="1" hangingPunct="1">
              <a:buNone/>
            </a:pPr>
            <a:r>
              <a:rPr lang="de-DE" altLang="de-DE" b="1" dirty="0"/>
              <a:t>Na</a:t>
            </a:r>
            <a:r>
              <a:rPr lang="de-DE" altLang="de-DE" b="1" baseline="30000" dirty="0"/>
              <a:t>+</a:t>
            </a:r>
            <a:r>
              <a:rPr lang="de-DE" altLang="de-DE" b="1" dirty="0"/>
              <a:t>      142 mmol/l                  </a:t>
            </a:r>
          </a:p>
          <a:p>
            <a:pPr marL="0" indent="0" eaLnBrk="1" hangingPunct="1">
              <a:buNone/>
            </a:pPr>
            <a:r>
              <a:rPr lang="de-DE" altLang="de-DE" b="1" dirty="0"/>
              <a:t>Cl</a:t>
            </a:r>
            <a:r>
              <a:rPr lang="de-DE" altLang="de-DE" b="1" baseline="30000" dirty="0"/>
              <a:t>-</a:t>
            </a:r>
            <a:r>
              <a:rPr lang="de-DE" altLang="de-DE" b="1" dirty="0"/>
              <a:t>          90 mmol/l                                            </a:t>
            </a:r>
          </a:p>
          <a:p>
            <a:pPr eaLnBrk="1" hangingPunct="1">
              <a:buFontTx/>
              <a:buNone/>
            </a:pPr>
            <a:endParaRPr lang="de-DE" altLang="de-DE" dirty="0"/>
          </a:p>
          <a:p>
            <a:pPr eaLnBrk="1" hangingPunct="1"/>
            <a:endParaRPr lang="de-DE" altLang="de-DE" dirty="0"/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224338" y="3014663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de-DE" altLang="de-DE" sz="2400" b="1" dirty="0">
              <a:solidFill>
                <a:srgbClr val="FF0000"/>
              </a:solidFill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8532251" y="1643731"/>
            <a:ext cx="3441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Albumin  =  21 g/l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BE-Alb  =  + 5,6 mmol/l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Albuminat  =  6,1 mmol/l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7464444" y="3940387"/>
            <a:ext cx="44990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/>
              <a:t>XAs  =&gt;  Quantifizierung bei </a:t>
            </a:r>
          </a:p>
          <a:p>
            <a:r>
              <a:rPr lang="de-DE" sz="2400" b="1" dirty="0"/>
              <a:t>Urämie, Ketoacidose, Intoxikation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7330379" y="4823589"/>
            <a:ext cx="45298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 Hypochlorämie: 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 metabolische Kompensation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 einer metabolischen Acidose! 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7102839" y="5950795"/>
            <a:ext cx="47573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     AE1, distaler Tubulus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8532251" y="632552"/>
            <a:ext cx="34312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SID  =  56 mmol/l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BE-SID  =  + 12 mmol/l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8490650" y="2947898"/>
            <a:ext cx="288091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XAs  =   29 mmol/l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BE-XA  =  - 17 mmol/l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66D1849D-8B09-4731-979F-BDD0B1DE9ACD}"/>
              </a:ext>
            </a:extLst>
          </p:cNvPr>
          <p:cNvSpPr txBox="1"/>
          <p:nvPr/>
        </p:nvSpPr>
        <p:spPr>
          <a:xfrm>
            <a:off x="748288" y="2527132"/>
            <a:ext cx="29530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IDDM   BZ 350 mg/dl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1059E3DA-6581-48FA-A010-B3B5E25391C7}"/>
              </a:ext>
            </a:extLst>
          </p:cNvPr>
          <p:cNvSpPr txBox="1"/>
          <p:nvPr/>
        </p:nvSpPr>
        <p:spPr>
          <a:xfrm>
            <a:off x="3822904" y="2532821"/>
            <a:ext cx="32993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Diabetische </a:t>
            </a:r>
            <a:r>
              <a:rPr lang="de-DE" sz="2400" b="1" dirty="0"/>
              <a:t>K</a:t>
            </a:r>
            <a:r>
              <a:rPr lang="de-DE" sz="2400" b="1" dirty="0">
                <a:solidFill>
                  <a:srgbClr val="FF0000"/>
                </a:solidFill>
              </a:rPr>
              <a:t>etoacidose</a:t>
            </a:r>
          </a:p>
        </p:txBody>
      </p:sp>
    </p:spTree>
    <p:extLst>
      <p:ext uri="{BB962C8B-B14F-4D97-AF65-F5344CB8AC3E}">
        <p14:creationId xmlns:p14="http://schemas.microsoft.com/office/powerpoint/2010/main" val="2915502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  <p:bldP spid="12" grpId="0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93800" y="330201"/>
            <a:ext cx="10153650" cy="2552700"/>
          </a:xfrm>
        </p:spPr>
        <p:txBody>
          <a:bodyPr>
            <a:normAutofit/>
          </a:bodyPr>
          <a:lstStyle/>
          <a:p>
            <a:r>
              <a:rPr lang="de-DE" sz="7200" b="1" dirty="0">
                <a:solidFill>
                  <a:srgbClr val="FF0000"/>
                </a:solidFill>
              </a:rPr>
              <a:t>Wasser-, Elektrolyt- und</a:t>
            </a:r>
            <a:br>
              <a:rPr lang="de-DE" sz="7200" b="1" dirty="0">
                <a:solidFill>
                  <a:srgbClr val="FF0000"/>
                </a:solidFill>
              </a:rPr>
            </a:br>
            <a:r>
              <a:rPr lang="de-DE" sz="7200" b="1" dirty="0">
                <a:solidFill>
                  <a:srgbClr val="FF0000"/>
                </a:solidFill>
              </a:rPr>
              <a:t> Säure-Basen-Haushalt ….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6710363"/>
            <a:ext cx="10515600" cy="2268537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2324100" y="3054936"/>
            <a:ext cx="65183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5400" b="1" dirty="0">
                <a:solidFill>
                  <a:srgbClr val="FF0000"/>
                </a:solidFill>
              </a:rPr>
              <a:t>…ist ein und dasselbe.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FF0FD53-16F9-4C14-8C79-08F48C9AA994}"/>
              </a:ext>
            </a:extLst>
          </p:cNvPr>
          <p:cNvSpPr txBox="1"/>
          <p:nvPr/>
        </p:nvSpPr>
        <p:spPr>
          <a:xfrm>
            <a:off x="1547446" y="4990371"/>
            <a:ext cx="85298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b="1" dirty="0">
                <a:solidFill>
                  <a:srgbClr val="0070C0"/>
                </a:solidFill>
              </a:rPr>
              <a:t>Vielen Dank für Ihre Aufmerksamkeit !!</a:t>
            </a:r>
          </a:p>
        </p:txBody>
      </p:sp>
    </p:spTree>
    <p:extLst>
      <p:ext uri="{BB962C8B-B14F-4D97-AF65-F5344CB8AC3E}">
        <p14:creationId xmlns:p14="http://schemas.microsoft.com/office/powerpoint/2010/main" val="2649416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462512"/>
          </a:xfrm>
        </p:spPr>
        <p:txBody>
          <a:bodyPr>
            <a:normAutofit fontScale="90000"/>
          </a:bodyPr>
          <a:lstStyle/>
          <a:p>
            <a:r>
              <a:rPr lang="de-DE" sz="8000" b="1" dirty="0">
                <a:solidFill>
                  <a:srgbClr val="FF0000"/>
                </a:solidFill>
              </a:rPr>
              <a:t>Säure-Basen-Haushalt</a:t>
            </a:r>
            <a:br>
              <a:rPr lang="de-DE" sz="8000" b="1" dirty="0">
                <a:solidFill>
                  <a:srgbClr val="FF0000"/>
                </a:solidFill>
              </a:rPr>
            </a:br>
            <a:r>
              <a:rPr lang="de-DE" sz="8000" b="1" dirty="0">
                <a:solidFill>
                  <a:srgbClr val="FF0000"/>
                </a:solidFill>
              </a:rPr>
              <a:t>und</a:t>
            </a:r>
            <a:br>
              <a:rPr lang="de-DE" sz="8000" b="1" dirty="0">
                <a:solidFill>
                  <a:srgbClr val="FF0000"/>
                </a:solidFill>
              </a:rPr>
            </a:br>
            <a:r>
              <a:rPr lang="de-DE" sz="8000" b="1" dirty="0">
                <a:solidFill>
                  <a:srgbClr val="FF0000"/>
                </a:solidFill>
              </a:rPr>
              <a:t>Stewart-Konzept</a:t>
            </a:r>
            <a:br>
              <a:rPr lang="de-DE" sz="6700" dirty="0"/>
            </a:br>
            <a:br>
              <a:rPr lang="de-DE" dirty="0"/>
            </a:br>
            <a:r>
              <a:rPr lang="de-DE" b="1" dirty="0"/>
              <a:t>Anleitung für den täglichen Gebrauch</a:t>
            </a:r>
            <a:endParaRPr lang="de-DE" sz="6700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5823285"/>
            <a:ext cx="8951495" cy="753978"/>
          </a:xfrm>
        </p:spPr>
        <p:txBody>
          <a:bodyPr>
            <a:normAutofit/>
          </a:bodyPr>
          <a:lstStyle/>
          <a:p>
            <a:r>
              <a:rPr lang="de-DE" sz="2800" b="1" dirty="0">
                <a:solidFill>
                  <a:srgbClr val="FF0000"/>
                </a:solidFill>
              </a:rPr>
              <a:t> Dr. Ralf Hahn</a:t>
            </a:r>
          </a:p>
          <a:p>
            <a:endParaRPr lang="de-DE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8105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DE3922-B582-40FF-A5A7-035BCB932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611" y="246579"/>
            <a:ext cx="10881189" cy="806129"/>
          </a:xfrm>
        </p:spPr>
        <p:txBody>
          <a:bodyPr/>
          <a:lstStyle/>
          <a:p>
            <a:r>
              <a:rPr lang="de-DE" b="1" dirty="0">
                <a:solidFill>
                  <a:srgbClr val="FF0000"/>
                </a:solidFill>
              </a:rPr>
              <a:t>SBH-Algorithmus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E3082AA-9080-4CAB-B48B-CD9552C86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611" y="1171254"/>
            <a:ext cx="11363218" cy="539393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1)   pH</a:t>
            </a:r>
            <a:r>
              <a:rPr lang="de-DE" dirty="0"/>
              <a:t>       (7,4)              Acidose/Alkalose</a:t>
            </a:r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2)   pCO</a:t>
            </a:r>
            <a:r>
              <a:rPr lang="de-DE" b="1" baseline="-25000" dirty="0">
                <a:solidFill>
                  <a:srgbClr val="FF0000"/>
                </a:solidFill>
              </a:rPr>
              <a:t>2</a:t>
            </a:r>
            <a:r>
              <a:rPr lang="de-DE" dirty="0"/>
              <a:t>  (40 mmHg)   respiratorische Acidose/Alkalose</a:t>
            </a:r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3)   BE</a:t>
            </a:r>
            <a:r>
              <a:rPr lang="de-DE" dirty="0"/>
              <a:t>       (0 mmol/l)    metabol. Acidose (neg. BE) / metabol. Alkalose (pos. BE)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     BE  =  BE-SID  +  BE-Albumin  +  BE-XA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4)</a:t>
            </a:r>
            <a:r>
              <a:rPr lang="de-DE" dirty="0"/>
              <a:t>  </a:t>
            </a:r>
            <a:r>
              <a:rPr lang="de-DE" b="1" dirty="0"/>
              <a:t>SID:  Na</a:t>
            </a:r>
            <a:r>
              <a:rPr lang="de-DE" b="1" baseline="30000" dirty="0"/>
              <a:t>+</a:t>
            </a:r>
            <a:r>
              <a:rPr lang="de-DE" b="1" dirty="0"/>
              <a:t> +  K</a:t>
            </a:r>
            <a:r>
              <a:rPr lang="de-DE" b="1" baseline="30000" dirty="0"/>
              <a:t>+</a:t>
            </a:r>
            <a:r>
              <a:rPr lang="de-DE" b="1" dirty="0"/>
              <a:t>  -  Cl</a:t>
            </a:r>
            <a:r>
              <a:rPr lang="de-DE" b="1" baseline="30000" dirty="0"/>
              <a:t>-</a:t>
            </a:r>
            <a:r>
              <a:rPr lang="de-DE" b="1" dirty="0"/>
              <a:t>  -  Lac  =  44 mmol/l</a:t>
            </a:r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      BE-SID  =  SID (Ist-Wert)  –  44</a:t>
            </a:r>
          </a:p>
          <a:p>
            <a:pPr marL="0" indent="0">
              <a:buNone/>
            </a:pPr>
            <a:endParaRPr lang="de-DE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5)  BE-Albumin = (44g/l  -  Albumin) : 4</a:t>
            </a:r>
          </a:p>
          <a:p>
            <a:pPr marL="0" indent="0">
              <a:buNone/>
            </a:pPr>
            <a:r>
              <a:rPr lang="de-DE" dirty="0"/>
              <a:t>     Albumin (g/l) x (0,123 x pH – 0,631)  =  „</a:t>
            </a:r>
            <a:r>
              <a:rPr lang="de-DE" b="1" dirty="0"/>
              <a:t>Albuminat</a:t>
            </a:r>
            <a:r>
              <a:rPr lang="de-DE" dirty="0"/>
              <a:t>“ (12 mmol/l negative Ladungen)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6)  XA</a:t>
            </a:r>
            <a:r>
              <a:rPr lang="de-DE" dirty="0"/>
              <a:t>  =  Na</a:t>
            </a:r>
            <a:r>
              <a:rPr lang="de-DE" baseline="30000" dirty="0"/>
              <a:t>+</a:t>
            </a:r>
            <a:r>
              <a:rPr lang="de-DE" dirty="0"/>
              <a:t> +  K</a:t>
            </a:r>
            <a:r>
              <a:rPr lang="de-DE" baseline="30000" dirty="0"/>
              <a:t>+</a:t>
            </a:r>
            <a:r>
              <a:rPr lang="de-DE" dirty="0"/>
              <a:t> +  Mg</a:t>
            </a:r>
            <a:r>
              <a:rPr lang="de-DE" baseline="30000" dirty="0"/>
              <a:t>2+</a:t>
            </a:r>
            <a:r>
              <a:rPr lang="de-DE" dirty="0"/>
              <a:t>/Ca</a:t>
            </a:r>
            <a:r>
              <a:rPr lang="de-DE" baseline="30000" dirty="0"/>
              <a:t>2+ </a:t>
            </a:r>
            <a:r>
              <a:rPr lang="de-DE" dirty="0"/>
              <a:t> -  Cl</a:t>
            </a:r>
            <a:r>
              <a:rPr lang="de-DE" baseline="30000" dirty="0"/>
              <a:t>- </a:t>
            </a:r>
            <a:r>
              <a:rPr lang="de-DE" dirty="0"/>
              <a:t> -  HCO</a:t>
            </a:r>
            <a:r>
              <a:rPr lang="de-DE" baseline="-25000" dirty="0"/>
              <a:t>3</a:t>
            </a:r>
            <a:r>
              <a:rPr lang="de-DE" baseline="30000" dirty="0"/>
              <a:t>-</a:t>
            </a:r>
            <a:r>
              <a:rPr lang="de-DE" dirty="0"/>
              <a:t>(akt)  -  Lactat  -  </a:t>
            </a:r>
            <a:r>
              <a:rPr lang="de-DE" b="1" dirty="0"/>
              <a:t>Albuminat </a:t>
            </a:r>
            <a:r>
              <a:rPr lang="de-DE" dirty="0"/>
              <a:t> =  12 mmol/l</a:t>
            </a:r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      BE-XA  =  12 – XA  (Ist-Wert)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649957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3"/>
          <p:cNvSpPr>
            <a:spLocks noGrp="1"/>
          </p:cNvSpPr>
          <p:nvPr>
            <p:ph type="dt" sz="quarter" idx="10"/>
          </p:nvPr>
        </p:nvSpPr>
        <p:spPr>
          <a:xfrm>
            <a:off x="571500" y="7299045"/>
            <a:ext cx="2743200" cy="365125"/>
          </a:xfrm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Dr. Hahn</a:t>
            </a:r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520112" y="7664170"/>
            <a:ext cx="2743200" cy="365125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de-DE" altLang="de-DE" sz="1400" dirty="0"/>
          </a:p>
        </p:txBody>
      </p:sp>
      <p:sp>
        <p:nvSpPr>
          <p:cNvPr id="40965" name="Rectangle 2"/>
          <p:cNvSpPr>
            <a:spLocks noGrp="1" noChangeArrowheads="1"/>
          </p:cNvSpPr>
          <p:nvPr>
            <p:ph type="title"/>
          </p:nvPr>
        </p:nvSpPr>
        <p:spPr>
          <a:xfrm>
            <a:off x="602472" y="441549"/>
            <a:ext cx="8427292" cy="817368"/>
          </a:xfrm>
          <a:noFill/>
        </p:spPr>
        <p:txBody>
          <a:bodyPr/>
          <a:lstStyle/>
          <a:p>
            <a:pPr eaLnBrk="1" hangingPunct="1"/>
            <a:r>
              <a:rPr lang="de-DE" altLang="de-DE" b="1" dirty="0">
                <a:solidFill>
                  <a:srgbClr val="FF0000"/>
                </a:solidFill>
              </a:rPr>
              <a:t>Beispiel 1</a:t>
            </a:r>
          </a:p>
        </p:txBody>
      </p:sp>
      <p:sp>
        <p:nvSpPr>
          <p:cNvPr id="409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9918" y="1601283"/>
            <a:ext cx="7772399" cy="4967287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de-DE" altLang="de-DE" b="1" dirty="0"/>
              <a:t>Alltag in der Notaufnahme,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de-DE" altLang="de-DE" b="1" dirty="0"/>
              <a:t>ältere Patientin, hypoton, exsicciert,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de-DE" altLang="de-DE" b="1" dirty="0"/>
              <a:t>noch keine Infusion erhalten</a:t>
            </a:r>
          </a:p>
          <a:p>
            <a:pPr eaLnBrk="1" hangingPunct="1">
              <a:lnSpc>
                <a:spcPct val="90000"/>
              </a:lnSpc>
            </a:pPr>
            <a:endParaRPr lang="de-DE" altLang="de-DE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de-DE" altLang="de-DE" b="1" dirty="0"/>
              <a:t>pH        7,48                 Alkalose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de-DE" altLang="de-DE" b="1" dirty="0"/>
              <a:t>pCO</a:t>
            </a:r>
            <a:r>
              <a:rPr lang="de-DE" altLang="de-DE" b="1" baseline="-25000" dirty="0"/>
              <a:t>2</a:t>
            </a:r>
            <a:r>
              <a:rPr lang="de-DE" altLang="de-DE" b="1" dirty="0"/>
              <a:t>   48 mmHg        resp. Acidose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de-DE" altLang="de-DE" b="1" dirty="0"/>
              <a:t>HCO</a:t>
            </a:r>
            <a:r>
              <a:rPr lang="de-DE" altLang="de-DE" b="1" baseline="-25000" dirty="0"/>
              <a:t>3</a:t>
            </a:r>
            <a:r>
              <a:rPr lang="de-DE" altLang="de-DE" b="1" baseline="30000" dirty="0"/>
              <a:t>-</a:t>
            </a:r>
            <a:r>
              <a:rPr lang="de-DE" altLang="de-DE" b="1" dirty="0"/>
              <a:t>  33 mmol/l        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de-DE" altLang="de-DE" b="1" dirty="0"/>
              <a:t>BE    + 9,4 mmol/l       met. Alkalose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de-DE" altLang="de-DE" b="1" dirty="0">
                <a:solidFill>
                  <a:srgbClr val="FF0000"/>
                </a:solidFill>
              </a:rPr>
              <a:t>Na</a:t>
            </a:r>
            <a:r>
              <a:rPr lang="de-DE" altLang="de-DE" b="1" baseline="30000" dirty="0">
                <a:solidFill>
                  <a:srgbClr val="FF0000"/>
                </a:solidFill>
              </a:rPr>
              <a:t>+</a:t>
            </a:r>
            <a:r>
              <a:rPr lang="de-DE" altLang="de-DE" b="1" dirty="0"/>
              <a:t>   165 mmol/l         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de-DE" altLang="de-DE" b="1" dirty="0"/>
              <a:t>K</a:t>
            </a:r>
            <a:r>
              <a:rPr lang="de-DE" altLang="de-DE" b="1" baseline="30000" dirty="0"/>
              <a:t>+</a:t>
            </a:r>
            <a:r>
              <a:rPr lang="de-DE" altLang="de-DE" b="1" dirty="0"/>
              <a:t>          4 mmol/l                   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de-DE" altLang="de-DE" b="1" dirty="0">
                <a:solidFill>
                  <a:srgbClr val="FF0000"/>
                </a:solidFill>
              </a:rPr>
              <a:t>Cl</a:t>
            </a:r>
            <a:r>
              <a:rPr lang="de-DE" altLang="de-DE" b="1" baseline="30000" dirty="0">
                <a:solidFill>
                  <a:srgbClr val="FF0000"/>
                </a:solidFill>
              </a:rPr>
              <a:t>-</a:t>
            </a:r>
            <a:r>
              <a:rPr lang="de-DE" altLang="de-DE" b="1" dirty="0"/>
              <a:t>     112 mmol/l              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de-DE" altLang="de-DE" b="1" dirty="0"/>
              <a:t>Lactat  6 mmol/l                   </a:t>
            </a:r>
          </a:p>
          <a:p>
            <a:pPr eaLnBrk="1" hangingPunct="1">
              <a:lnSpc>
                <a:spcPct val="90000"/>
              </a:lnSpc>
            </a:pPr>
            <a:endParaRPr lang="de-DE" altLang="de-DE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de-DE" altLang="de-DE" dirty="0"/>
          </a:p>
          <a:p>
            <a:pPr eaLnBrk="1" hangingPunct="1">
              <a:lnSpc>
                <a:spcPct val="90000"/>
              </a:lnSpc>
            </a:pPr>
            <a:endParaRPr lang="de-DE" altLang="de-DE" dirty="0"/>
          </a:p>
        </p:txBody>
      </p:sp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1117600" y="7433338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de-DE" altLang="de-DE" sz="2400" dirty="0">
              <a:solidFill>
                <a:srgbClr val="FF0000"/>
              </a:solidFill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4466502" y="5328946"/>
            <a:ext cx="46810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>
                <a:solidFill>
                  <a:srgbClr val="FF0000"/>
                </a:solidFill>
              </a:rPr>
              <a:t>Albumin: normal   =&gt;   BE-Alb  =   0 mmol/l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4542281" y="5803111"/>
            <a:ext cx="49921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rgbClr val="FF0000"/>
                </a:solidFill>
              </a:rPr>
              <a:t>XA =  10 mmol/l   =&gt;   BE-XA  =  + 2 mmol/l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6685911" y="404534"/>
            <a:ext cx="542340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Chronische Hyp</a:t>
            </a:r>
            <a:r>
              <a:rPr lang="de-DE" sz="2400" b="1" dirty="0"/>
              <a:t>er</a:t>
            </a:r>
            <a:r>
              <a:rPr lang="de-DE" sz="2400" b="1" dirty="0">
                <a:solidFill>
                  <a:srgbClr val="FF0000"/>
                </a:solidFill>
              </a:rPr>
              <a:t>natriämie (&gt; 48 h) 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CAVE: zu schnelle Korrektur =&gt; Hirnödem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Neurologie?</a:t>
            </a:r>
          </a:p>
          <a:p>
            <a:r>
              <a:rPr lang="de-DE" sz="2400" b="1" dirty="0"/>
              <a:t>Natrium-Änderung:</a:t>
            </a:r>
          </a:p>
          <a:p>
            <a:r>
              <a:rPr lang="de-DE" sz="2400" b="1" dirty="0"/>
              <a:t>max.  1-2  mmol/l/Stunde</a:t>
            </a:r>
          </a:p>
          <a:p>
            <a:r>
              <a:rPr lang="de-DE" sz="2400" b="1" dirty="0"/>
              <a:t>max.  8-10 mmol/l/Tag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4466502" y="4854781"/>
            <a:ext cx="478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rgbClr val="FF0000"/>
                </a:solidFill>
              </a:rPr>
              <a:t>SID = 51 mmol/l   =&gt;    BE-SID  =  + 7 mmol/l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EC28F6-B0A0-446E-8B08-6FFD96B09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8322"/>
          </a:xfrm>
        </p:spPr>
        <p:txBody>
          <a:bodyPr/>
          <a:lstStyle/>
          <a:p>
            <a:r>
              <a:rPr lang="de-DE" b="1" dirty="0">
                <a:solidFill>
                  <a:srgbClr val="FF0000"/>
                </a:solidFill>
              </a:rPr>
              <a:t>Hyperchlorämie  </a:t>
            </a:r>
            <a:r>
              <a:rPr lang="de-DE" sz="3600" b="1" dirty="0">
                <a:solidFill>
                  <a:srgbClr val="FF0000"/>
                </a:solidFill>
              </a:rPr>
              <a:t>(&gt; 100 mmol/l)</a:t>
            </a:r>
            <a:endParaRPr lang="de-DE" b="1" dirty="0">
              <a:solidFill>
                <a:srgbClr val="FF000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0B2F4A1-C44A-48D2-B9BE-F02C78B35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144" y="1253447"/>
            <a:ext cx="11352944" cy="5085707"/>
          </a:xfrm>
        </p:spPr>
        <p:txBody>
          <a:bodyPr>
            <a:normAutofit/>
          </a:bodyPr>
          <a:lstStyle/>
          <a:p>
            <a:r>
              <a:rPr lang="de-DE" dirty="0"/>
              <a:t> </a:t>
            </a:r>
            <a:r>
              <a:rPr lang="de-DE" b="1" dirty="0"/>
              <a:t>Ursachen:</a:t>
            </a:r>
          </a:p>
          <a:p>
            <a:pPr marL="0" indent="0">
              <a:buNone/>
            </a:pPr>
            <a:r>
              <a:rPr lang="de-DE" dirty="0"/>
              <a:t>    </a:t>
            </a:r>
            <a:r>
              <a:rPr lang="de-DE" b="1" dirty="0">
                <a:solidFill>
                  <a:srgbClr val="FF0000"/>
                </a:solidFill>
              </a:rPr>
              <a:t>Infusion mit Chlorid &gt; 100 mmol/l, Perfusoren mit NaCl 0,9%,   </a:t>
            </a:r>
          </a:p>
          <a:p>
            <a:pPr marL="0" indent="0">
              <a:buNone/>
            </a:pPr>
            <a:r>
              <a:rPr lang="de-DE" dirty="0"/>
              <a:t>    Exsiccose, Kompensation von Alkalosen</a:t>
            </a:r>
          </a:p>
          <a:p>
            <a:endParaRPr lang="de-DE" dirty="0"/>
          </a:p>
          <a:p>
            <a:r>
              <a:rPr lang="de-DE" b="1" dirty="0">
                <a:solidFill>
                  <a:srgbClr val="FF0000"/>
                </a:solidFill>
              </a:rPr>
              <a:t>Risikofaktor für Nierenversagen</a:t>
            </a:r>
          </a:p>
          <a:p>
            <a:pPr marL="0" indent="0">
              <a:buNone/>
            </a:pPr>
            <a:r>
              <a:rPr lang="de-DE" dirty="0"/>
              <a:t>   (GFR ↓, RBF ↓, Vasokonstriktion Vas afferens)</a:t>
            </a:r>
          </a:p>
          <a:p>
            <a:r>
              <a:rPr lang="de-DE" dirty="0"/>
              <a:t>Beeinträchtigung von </a:t>
            </a:r>
            <a:r>
              <a:rPr lang="de-DE" b="1" dirty="0">
                <a:solidFill>
                  <a:srgbClr val="FF0000"/>
                </a:solidFill>
              </a:rPr>
              <a:t>Hämodynamik, Hämostase, Immunsystem</a:t>
            </a:r>
          </a:p>
          <a:p>
            <a:r>
              <a:rPr lang="de-DE" dirty="0"/>
              <a:t>Abnahme </a:t>
            </a:r>
            <a:r>
              <a:rPr lang="de-DE" b="1" dirty="0">
                <a:solidFill>
                  <a:srgbClr val="FF0000"/>
                </a:solidFill>
              </a:rPr>
              <a:t>Splanchnikusperfusion</a:t>
            </a:r>
            <a:r>
              <a:rPr lang="de-DE" dirty="0"/>
              <a:t> </a:t>
            </a:r>
          </a:p>
          <a:p>
            <a:endParaRPr lang="de-DE" dirty="0"/>
          </a:p>
          <a:p>
            <a:r>
              <a:rPr lang="de-DE" dirty="0"/>
              <a:t>Acidose hemmt Na/K-ATPase =&gt; Hyperkaliämie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736750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3"/>
          <p:cNvSpPr>
            <a:spLocks noGrp="1"/>
          </p:cNvSpPr>
          <p:nvPr>
            <p:ph type="dt" sz="quarter" idx="10"/>
          </p:nvPr>
        </p:nvSpPr>
        <p:spPr>
          <a:xfrm>
            <a:off x="596900" y="7202180"/>
            <a:ext cx="2743200" cy="365125"/>
          </a:xfrm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Dr. Hahn</a:t>
            </a:r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810960" y="7567305"/>
            <a:ext cx="2743200" cy="365125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de-DE" altLang="de-DE" sz="1400" dirty="0"/>
          </a:p>
        </p:txBody>
      </p:sp>
      <p:sp>
        <p:nvSpPr>
          <p:cNvPr id="45061" name="Rectangle 2"/>
          <p:cNvSpPr>
            <a:spLocks noGrp="1" noChangeArrowheads="1"/>
          </p:cNvSpPr>
          <p:nvPr>
            <p:ph type="title"/>
          </p:nvPr>
        </p:nvSpPr>
        <p:spPr>
          <a:xfrm>
            <a:off x="875048" y="208053"/>
            <a:ext cx="7935912" cy="863600"/>
          </a:xfrm>
        </p:spPr>
        <p:txBody>
          <a:bodyPr>
            <a:normAutofit/>
          </a:bodyPr>
          <a:lstStyle/>
          <a:p>
            <a:pPr eaLnBrk="1" hangingPunct="1"/>
            <a:r>
              <a:rPr lang="de-DE" altLang="de-DE" sz="4800" b="1" dirty="0">
                <a:solidFill>
                  <a:srgbClr val="FF0000"/>
                </a:solidFill>
              </a:rPr>
              <a:t>Beispiel 2</a:t>
            </a:r>
          </a:p>
        </p:txBody>
      </p:sp>
      <p:sp>
        <p:nvSpPr>
          <p:cNvPr id="450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9290" y="921671"/>
            <a:ext cx="8436810" cy="5116763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de-DE" altLang="de-DE" b="1" dirty="0"/>
              <a:t>Älterer Patient, Tumorkachexie</a:t>
            </a:r>
          </a:p>
          <a:p>
            <a:pPr marL="0" indent="0" eaLnBrk="1" hangingPunct="1">
              <a:buNone/>
            </a:pPr>
            <a:endParaRPr lang="de-DE" altLang="de-DE" b="1" dirty="0"/>
          </a:p>
          <a:p>
            <a:pPr eaLnBrk="1" hangingPunct="1">
              <a:buFontTx/>
              <a:buNone/>
            </a:pPr>
            <a:r>
              <a:rPr lang="de-DE" altLang="de-DE" b="1" dirty="0"/>
              <a:t>pH       7,45                     Alkalose</a:t>
            </a:r>
          </a:p>
          <a:p>
            <a:pPr eaLnBrk="1" hangingPunct="1">
              <a:buFontTx/>
              <a:buNone/>
            </a:pPr>
            <a:r>
              <a:rPr lang="de-DE" altLang="de-DE" b="1" dirty="0"/>
              <a:t>pCO</a:t>
            </a:r>
            <a:r>
              <a:rPr lang="de-DE" altLang="de-DE" b="1" baseline="-25000" dirty="0"/>
              <a:t>2</a:t>
            </a:r>
            <a:r>
              <a:rPr lang="de-DE" altLang="de-DE" b="1" dirty="0"/>
              <a:t>   47 mmHg           resp. Acidose  </a:t>
            </a:r>
          </a:p>
          <a:p>
            <a:pPr eaLnBrk="1" hangingPunct="1">
              <a:buFontTx/>
              <a:buNone/>
            </a:pPr>
            <a:r>
              <a:rPr lang="de-DE" altLang="de-DE" b="1" dirty="0"/>
              <a:t>HCO</a:t>
            </a:r>
            <a:r>
              <a:rPr lang="de-DE" altLang="de-DE" b="1" baseline="-25000" dirty="0"/>
              <a:t>3</a:t>
            </a:r>
            <a:r>
              <a:rPr lang="de-DE" altLang="de-DE" b="1" baseline="30000" dirty="0"/>
              <a:t>-</a:t>
            </a:r>
            <a:r>
              <a:rPr lang="de-DE" altLang="de-DE" b="1" dirty="0"/>
              <a:t>  32 mmol/l                       </a:t>
            </a:r>
          </a:p>
          <a:p>
            <a:pPr eaLnBrk="1" hangingPunct="1">
              <a:buFontTx/>
              <a:buNone/>
            </a:pPr>
            <a:r>
              <a:rPr lang="de-DE" altLang="de-DE" b="1" dirty="0"/>
              <a:t>BE   + 7,9 mmol/l          met. Alkalose</a:t>
            </a:r>
          </a:p>
          <a:p>
            <a:pPr eaLnBrk="1" hangingPunct="1">
              <a:buFontTx/>
              <a:buNone/>
            </a:pPr>
            <a:r>
              <a:rPr lang="de-DE" altLang="de-DE" b="1" dirty="0"/>
              <a:t>Na</a:t>
            </a:r>
            <a:r>
              <a:rPr lang="de-DE" altLang="de-DE" b="1" baseline="30000" dirty="0"/>
              <a:t>+    </a:t>
            </a:r>
            <a:r>
              <a:rPr lang="de-DE" altLang="de-DE" b="1" dirty="0"/>
              <a:t>139 mmol/l                           </a:t>
            </a:r>
          </a:p>
          <a:p>
            <a:pPr eaLnBrk="1" hangingPunct="1">
              <a:buFontTx/>
              <a:buNone/>
            </a:pPr>
            <a:r>
              <a:rPr lang="de-DE" altLang="de-DE" b="1" dirty="0"/>
              <a:t>K</a:t>
            </a:r>
            <a:r>
              <a:rPr lang="de-DE" altLang="de-DE" b="1" baseline="30000" dirty="0"/>
              <a:t>+</a:t>
            </a:r>
            <a:r>
              <a:rPr lang="de-DE" altLang="de-DE" b="1" dirty="0"/>
              <a:t>         4 mmol/l</a:t>
            </a:r>
          </a:p>
          <a:p>
            <a:pPr eaLnBrk="1" hangingPunct="1">
              <a:buFontTx/>
              <a:buNone/>
            </a:pPr>
            <a:r>
              <a:rPr lang="de-DE" altLang="de-DE" b="1" dirty="0"/>
              <a:t>Cl</a:t>
            </a:r>
            <a:r>
              <a:rPr lang="de-DE" altLang="de-DE" b="1" baseline="30000" dirty="0"/>
              <a:t>-</a:t>
            </a:r>
            <a:r>
              <a:rPr lang="de-DE" altLang="de-DE" b="1" dirty="0"/>
              <a:t>    102 mmol/l</a:t>
            </a:r>
          </a:p>
          <a:p>
            <a:pPr eaLnBrk="1" hangingPunct="1">
              <a:buFontTx/>
              <a:buNone/>
            </a:pPr>
            <a:r>
              <a:rPr lang="de-DE" altLang="de-DE" b="1" dirty="0"/>
              <a:t>Lactat  1 mmol/l</a:t>
            </a:r>
          </a:p>
          <a:p>
            <a:pPr eaLnBrk="1" hangingPunct="1"/>
            <a:endParaRPr lang="de-DE" altLang="de-DE" dirty="0"/>
          </a:p>
          <a:p>
            <a:pPr marL="0" indent="0" eaLnBrk="1" hangingPunct="1">
              <a:buNone/>
            </a:pPr>
            <a:endParaRPr lang="de-DE" altLang="de-DE" dirty="0">
              <a:solidFill>
                <a:srgbClr val="FF0000"/>
              </a:solidFill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4302998" y="4580605"/>
            <a:ext cx="58843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Albumin 15 g/l   =&gt;  BE-Alb  =  + 7,25 mmol/l 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Albuminat  =  4,3 mmol/l</a:t>
            </a:r>
          </a:p>
          <a:p>
            <a:endParaRPr lang="de-DE" sz="2400" b="1" dirty="0">
              <a:solidFill>
                <a:srgbClr val="FF0000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7433859" y="2396638"/>
            <a:ext cx="259398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dirty="0"/>
              <a:t>Konstellation </a:t>
            </a:r>
          </a:p>
          <a:p>
            <a:r>
              <a:rPr lang="de-DE" sz="2800" b="1" dirty="0"/>
              <a:t>wie in Beispiel 1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6494734" y="1449154"/>
            <a:ext cx="854721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600" dirty="0"/>
              <a:t>}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4302998" y="4022065"/>
            <a:ext cx="56140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SID = 40 mmol/l  =&gt;  BE-SID  =   –  4 mmol/l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4331261" y="5637349"/>
            <a:ext cx="5189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XA = 8 mmol/l  =&gt;  BE-XA =  +  4 mmol/l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3"/>
          <p:cNvSpPr>
            <a:spLocks noGrp="1"/>
          </p:cNvSpPr>
          <p:nvPr>
            <p:ph type="dt" sz="quarter" idx="10"/>
          </p:nvPr>
        </p:nvSpPr>
        <p:spPr>
          <a:xfrm>
            <a:off x="692151" y="7008433"/>
            <a:ext cx="2743200" cy="365125"/>
          </a:xfrm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888811" y="7005258"/>
            <a:ext cx="4114800" cy="365125"/>
          </a:xfrm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552973" y="6904065"/>
            <a:ext cx="2743200" cy="365125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de-DE" altLang="de-DE" sz="1400" dirty="0"/>
          </a:p>
        </p:txBody>
      </p:sp>
      <p:sp>
        <p:nvSpPr>
          <p:cNvPr id="47109" name="Rectangle 2"/>
          <p:cNvSpPr>
            <a:spLocks noGrp="1" noChangeArrowheads="1"/>
          </p:cNvSpPr>
          <p:nvPr>
            <p:ph type="title"/>
          </p:nvPr>
        </p:nvSpPr>
        <p:spPr>
          <a:xfrm>
            <a:off x="692151" y="301559"/>
            <a:ext cx="2451100" cy="719137"/>
          </a:xfrm>
        </p:spPr>
        <p:txBody>
          <a:bodyPr>
            <a:noAutofit/>
          </a:bodyPr>
          <a:lstStyle/>
          <a:p>
            <a:pPr eaLnBrk="1" hangingPunct="1"/>
            <a:r>
              <a:rPr lang="de-DE" altLang="de-DE" b="1" dirty="0">
                <a:solidFill>
                  <a:srgbClr val="FF0000"/>
                </a:solidFill>
              </a:rPr>
              <a:t>Beispiel 3</a:t>
            </a:r>
            <a:endParaRPr lang="de-DE" altLang="de-DE" sz="4000" b="1" dirty="0">
              <a:solidFill>
                <a:srgbClr val="FF0000"/>
              </a:solidFill>
            </a:endParaRPr>
          </a:p>
        </p:txBody>
      </p:sp>
      <p:sp>
        <p:nvSpPr>
          <p:cNvPr id="471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6904" y="1259821"/>
            <a:ext cx="10716596" cy="461522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Tx/>
              <a:buNone/>
            </a:pPr>
            <a:r>
              <a:rPr lang="de-DE" altLang="de-DE" b="1" dirty="0"/>
              <a:t>Pat. mit IDDM, Hypoglykämie, Gabe von G 40%, anschl. 2000ml G 5% in 4 h</a:t>
            </a:r>
          </a:p>
          <a:p>
            <a:pPr eaLnBrk="1" hangingPunct="1">
              <a:buFontTx/>
              <a:buNone/>
            </a:pPr>
            <a:endParaRPr lang="de-DE" altLang="de-DE" b="1" dirty="0"/>
          </a:p>
          <a:p>
            <a:pPr eaLnBrk="1" hangingPunct="1"/>
            <a:endParaRPr lang="de-DE" altLang="de-DE" b="1" dirty="0"/>
          </a:p>
          <a:p>
            <a:pPr eaLnBrk="1" hangingPunct="1">
              <a:buFontTx/>
              <a:buNone/>
            </a:pPr>
            <a:r>
              <a:rPr lang="de-DE" altLang="de-DE" b="1" dirty="0"/>
              <a:t>pH      7,31                    Acidose</a:t>
            </a:r>
          </a:p>
          <a:p>
            <a:pPr eaLnBrk="1" hangingPunct="1">
              <a:buFontTx/>
              <a:buNone/>
            </a:pPr>
            <a:r>
              <a:rPr lang="de-DE" altLang="de-DE" b="1" dirty="0"/>
              <a:t>pCO</a:t>
            </a:r>
            <a:r>
              <a:rPr lang="de-DE" altLang="de-DE" b="1" baseline="-25000" dirty="0"/>
              <a:t>2</a:t>
            </a:r>
            <a:r>
              <a:rPr lang="de-DE" altLang="de-DE" b="1" dirty="0"/>
              <a:t>  35 mmHg          resp. Alkalose</a:t>
            </a:r>
          </a:p>
          <a:p>
            <a:pPr eaLnBrk="1" hangingPunct="1">
              <a:buFontTx/>
              <a:buNone/>
            </a:pPr>
            <a:r>
              <a:rPr lang="de-DE" altLang="de-DE" b="1" dirty="0"/>
              <a:t>HCO</a:t>
            </a:r>
            <a:r>
              <a:rPr lang="de-DE" altLang="de-DE" b="1" baseline="-25000" dirty="0"/>
              <a:t>3</a:t>
            </a:r>
            <a:r>
              <a:rPr lang="de-DE" altLang="de-DE" b="1" baseline="30000" dirty="0"/>
              <a:t>- </a:t>
            </a:r>
            <a:r>
              <a:rPr lang="de-DE" altLang="de-DE" b="1" dirty="0"/>
              <a:t>  11mmol/l        </a:t>
            </a:r>
          </a:p>
          <a:p>
            <a:pPr eaLnBrk="1" hangingPunct="1">
              <a:buFontTx/>
              <a:buNone/>
            </a:pPr>
            <a:r>
              <a:rPr lang="de-DE" altLang="de-DE" b="1" dirty="0"/>
              <a:t>BE      - 8 mmol/l         met. Acidose       </a:t>
            </a:r>
          </a:p>
          <a:p>
            <a:pPr eaLnBrk="1" hangingPunct="1">
              <a:buFontTx/>
              <a:buNone/>
            </a:pPr>
            <a:r>
              <a:rPr lang="de-DE" altLang="de-DE" b="1" dirty="0"/>
              <a:t>Na</a:t>
            </a:r>
            <a:r>
              <a:rPr lang="de-DE" altLang="de-DE" b="1" baseline="30000" dirty="0"/>
              <a:t>+   </a:t>
            </a:r>
            <a:r>
              <a:rPr lang="de-DE" altLang="de-DE" b="1" dirty="0"/>
              <a:t>120 mmol/l                </a:t>
            </a:r>
            <a:endParaRPr lang="de-DE" altLang="de-DE" b="1" dirty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r>
              <a:rPr lang="de-DE" altLang="de-DE" b="1" dirty="0"/>
              <a:t>Cl</a:t>
            </a:r>
            <a:r>
              <a:rPr lang="de-DE" altLang="de-DE" b="1" baseline="30000" dirty="0"/>
              <a:t>-</a:t>
            </a:r>
            <a:r>
              <a:rPr lang="de-DE" altLang="de-DE" b="1" dirty="0"/>
              <a:t>      89 mmol/l</a:t>
            </a:r>
          </a:p>
          <a:p>
            <a:pPr eaLnBrk="1" hangingPunct="1">
              <a:buFontTx/>
              <a:buNone/>
            </a:pPr>
            <a:r>
              <a:rPr lang="de-DE" altLang="de-DE" b="1" dirty="0"/>
              <a:t>K</a:t>
            </a:r>
            <a:r>
              <a:rPr lang="de-DE" altLang="de-DE" b="1" baseline="30000" dirty="0"/>
              <a:t>+</a:t>
            </a:r>
            <a:r>
              <a:rPr lang="de-DE" altLang="de-DE" b="1" dirty="0"/>
              <a:t>         4 mmol/l</a:t>
            </a:r>
          </a:p>
          <a:p>
            <a:pPr eaLnBrk="1" hangingPunct="1">
              <a:buFontTx/>
              <a:buNone/>
            </a:pPr>
            <a:r>
              <a:rPr lang="de-DE" altLang="de-DE" b="1" dirty="0"/>
              <a:t>Lactat  1 mmol/l                </a:t>
            </a:r>
            <a:r>
              <a:rPr lang="de-DE" altLang="de-DE" b="1" dirty="0">
                <a:solidFill>
                  <a:srgbClr val="FF0000"/>
                </a:solidFill>
              </a:rPr>
              <a:t>   </a:t>
            </a:r>
          </a:p>
          <a:p>
            <a:pPr eaLnBrk="1" hangingPunct="1">
              <a:buFontTx/>
              <a:buNone/>
            </a:pPr>
            <a:endParaRPr lang="de-DE" altLang="de-DE" b="1" dirty="0">
              <a:solidFill>
                <a:srgbClr val="FF0000"/>
              </a:solidFill>
            </a:endParaRPr>
          </a:p>
        </p:txBody>
      </p:sp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776904" y="1673518"/>
            <a:ext cx="1083089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de-DE" altLang="de-DE" sz="2800" b="1" u="sng" dirty="0">
                <a:solidFill>
                  <a:srgbClr val="0070C0"/>
                </a:solidFill>
              </a:rPr>
              <a:t>Akute</a:t>
            </a:r>
            <a:r>
              <a:rPr lang="de-DE" altLang="de-DE" sz="2800" b="1" dirty="0">
                <a:solidFill>
                  <a:srgbClr val="0070C0"/>
                </a:solidFill>
              </a:rPr>
              <a:t> (&lt; 48 h) Hyponatriämie durch iatrogene Wasserintoxikation 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9052810" y="2166863"/>
            <a:ext cx="21996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dirty="0">
                <a:solidFill>
                  <a:srgbClr val="FF0000"/>
                </a:solidFill>
              </a:rPr>
              <a:t>=&gt; Hirnödem 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677103" y="5515042"/>
            <a:ext cx="75429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XA  = 19 mmol/l  =&gt;  BE-XA  =  - 7 mmol/l  (Ketoacidose)  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3662574" y="5976234"/>
            <a:ext cx="8210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AnGap = 20 mmol/l  =&gt;  </a:t>
            </a:r>
            <a:r>
              <a:rPr lang="de-DE" sz="2400" b="1" u="sng" dirty="0">
                <a:solidFill>
                  <a:srgbClr val="FF0000"/>
                </a:solidFill>
              </a:rPr>
              <a:t>unterschätzt</a:t>
            </a:r>
            <a:r>
              <a:rPr lang="de-DE" sz="2400" b="1" dirty="0">
                <a:solidFill>
                  <a:srgbClr val="FF0000"/>
                </a:solidFill>
              </a:rPr>
              <a:t> durch Hypalbuminämie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9074195" y="2660476"/>
            <a:ext cx="24606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=&gt; Therapie: Lasix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3641970" y="4582521"/>
            <a:ext cx="76104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Albumin 30 g/l (</a:t>
            </a:r>
            <a:r>
              <a:rPr lang="de-DE" sz="2400" b="1" dirty="0">
                <a:solidFill>
                  <a:srgbClr val="0070C0"/>
                </a:solidFill>
              </a:rPr>
              <a:t>V</a:t>
            </a:r>
            <a:r>
              <a:rPr lang="de-DE" sz="2400" b="1" dirty="0">
                <a:solidFill>
                  <a:srgbClr val="FF0000"/>
                </a:solidFill>
              </a:rPr>
              <a:t>erdünnung)  =&gt;  BE-Alb  =  + 3,5 mmol/l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Albuminat  =  8,0 mmol/l</a:t>
            </a:r>
          </a:p>
        </p:txBody>
      </p:sp>
      <p:sp>
        <p:nvSpPr>
          <p:cNvPr id="14" name="Textfeld 13"/>
          <p:cNvSpPr txBox="1"/>
          <p:nvPr/>
        </p:nvSpPr>
        <p:spPr>
          <a:xfrm>
            <a:off x="9794562" y="747041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sp>
        <p:nvSpPr>
          <p:cNvPr id="15" name="Textfeld 14"/>
          <p:cNvSpPr txBox="1"/>
          <p:nvPr/>
        </p:nvSpPr>
        <p:spPr>
          <a:xfrm>
            <a:off x="10093593" y="737038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sp>
        <p:nvSpPr>
          <p:cNvPr id="16" name="Textfeld 15"/>
          <p:cNvSpPr txBox="1"/>
          <p:nvPr/>
        </p:nvSpPr>
        <p:spPr>
          <a:xfrm>
            <a:off x="3677103" y="4049151"/>
            <a:ext cx="5572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SID = 34 mmol/l  =&gt;  BE-SID  =  - 10 mmol/l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6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0" grpId="0"/>
      <p:bldP spid="9" grpId="0"/>
      <p:bldP spid="10" grpId="0"/>
      <p:bldP spid="13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8870" y="215901"/>
            <a:ext cx="10515600" cy="1269999"/>
          </a:xfrm>
        </p:spPr>
        <p:txBody>
          <a:bodyPr>
            <a:normAutofit/>
          </a:bodyPr>
          <a:lstStyle/>
          <a:p>
            <a:r>
              <a:rPr lang="de-DE" dirty="0"/>
              <a:t>         </a:t>
            </a:r>
            <a:r>
              <a:rPr lang="de-DE" b="1" dirty="0">
                <a:solidFill>
                  <a:srgbClr val="0070C0"/>
                </a:solidFill>
              </a:rPr>
              <a:t> </a:t>
            </a:r>
            <a:endParaRPr lang="de-DE" b="1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79620" y="688369"/>
            <a:ext cx="9967829" cy="5382647"/>
          </a:xfrm>
        </p:spPr>
        <p:txBody>
          <a:bodyPr>
            <a:normAutofit/>
          </a:bodyPr>
          <a:lstStyle/>
          <a:p>
            <a:r>
              <a:rPr lang="de-DE" sz="4000" b="1" dirty="0">
                <a:solidFill>
                  <a:srgbClr val="FF0000"/>
                </a:solidFill>
              </a:rPr>
              <a:t> Es gibt </a:t>
            </a:r>
            <a:r>
              <a:rPr lang="de-DE" sz="4000" b="1" dirty="0">
                <a:solidFill>
                  <a:schemeClr val="tx1"/>
                </a:solidFill>
              </a:rPr>
              <a:t>keine </a:t>
            </a:r>
            <a:r>
              <a:rPr lang="de-DE" sz="4000" b="1" dirty="0">
                <a:solidFill>
                  <a:srgbClr val="FF0000"/>
                </a:solidFill>
              </a:rPr>
              <a:t>freien Protonen (H</a:t>
            </a:r>
            <a:r>
              <a:rPr lang="de-DE" sz="4000" b="1" baseline="30000" dirty="0">
                <a:solidFill>
                  <a:srgbClr val="FF0000"/>
                </a:solidFill>
              </a:rPr>
              <a:t>+</a:t>
            </a:r>
            <a:r>
              <a:rPr lang="de-DE" sz="4000" b="1" dirty="0">
                <a:solidFill>
                  <a:srgbClr val="FF0000"/>
                </a:solidFill>
              </a:rPr>
              <a:t>-Ionen) </a:t>
            </a:r>
          </a:p>
          <a:p>
            <a:r>
              <a:rPr lang="de-DE" sz="4000" b="1" dirty="0">
                <a:solidFill>
                  <a:srgbClr val="FF0000"/>
                </a:solidFill>
              </a:rPr>
              <a:t>         in wäßriger Lösung bei 37°C !</a:t>
            </a:r>
          </a:p>
          <a:p>
            <a:r>
              <a:rPr lang="de-DE" sz="4000" b="1" dirty="0">
                <a:solidFill>
                  <a:srgbClr val="FF0000"/>
                </a:solidFill>
              </a:rPr>
              <a:t>                    =&gt;   pH = 0</a:t>
            </a:r>
          </a:p>
          <a:p>
            <a:endParaRPr lang="de-DE" sz="4000" b="1" dirty="0">
              <a:solidFill>
                <a:srgbClr val="FF0000"/>
              </a:solidFill>
            </a:endParaRPr>
          </a:p>
          <a:p>
            <a:r>
              <a:rPr lang="de-DE" sz="3600" b="1" dirty="0">
                <a:solidFill>
                  <a:srgbClr val="FF0000"/>
                </a:solidFill>
              </a:rPr>
              <a:t>           </a:t>
            </a:r>
            <a:r>
              <a:rPr lang="de-DE" sz="3600" b="1" dirty="0">
                <a:solidFill>
                  <a:schemeClr val="tx1"/>
                </a:solidFill>
              </a:rPr>
              <a:t>pH = Konz.  </a:t>
            </a:r>
            <a:r>
              <a:rPr lang="de-DE" sz="3900" b="1" dirty="0">
                <a:solidFill>
                  <a:schemeClr val="tx1"/>
                </a:solidFill>
              </a:rPr>
              <a:t>H</a:t>
            </a:r>
            <a:r>
              <a:rPr lang="de-DE" sz="3900" b="1" baseline="-25000" dirty="0">
                <a:solidFill>
                  <a:schemeClr val="tx1"/>
                </a:solidFill>
              </a:rPr>
              <a:t>3</a:t>
            </a:r>
            <a:r>
              <a:rPr lang="de-DE" sz="3900" b="1" dirty="0">
                <a:solidFill>
                  <a:schemeClr val="tx1"/>
                </a:solidFill>
              </a:rPr>
              <a:t>O</a:t>
            </a:r>
            <a:r>
              <a:rPr lang="de-DE" sz="3900" b="1" baseline="30000" dirty="0">
                <a:solidFill>
                  <a:schemeClr val="tx1"/>
                </a:solidFill>
              </a:rPr>
              <a:t>+</a:t>
            </a:r>
            <a:r>
              <a:rPr lang="de-DE" sz="3900" b="1" dirty="0">
                <a:solidFill>
                  <a:srgbClr val="FF0000"/>
                </a:solidFill>
              </a:rPr>
              <a:t>    </a:t>
            </a:r>
            <a:r>
              <a:rPr lang="de-DE" sz="3500" b="1" dirty="0">
                <a:solidFill>
                  <a:schemeClr val="tx1"/>
                </a:solidFill>
              </a:rPr>
              <a:t>(Oxonium-Ion)</a:t>
            </a:r>
          </a:p>
          <a:p>
            <a:r>
              <a:rPr lang="de-DE" sz="3500" b="1" dirty="0">
                <a:solidFill>
                  <a:srgbClr val="FF0000"/>
                </a:solidFill>
              </a:rPr>
              <a:t>                    </a:t>
            </a:r>
          </a:p>
          <a:p>
            <a:r>
              <a:rPr lang="de-DE" sz="3500" b="1" dirty="0">
                <a:solidFill>
                  <a:srgbClr val="FF0000"/>
                </a:solidFill>
              </a:rPr>
              <a:t>                  </a:t>
            </a:r>
            <a:r>
              <a:rPr lang="de-DE" sz="3500" b="1" dirty="0">
                <a:solidFill>
                  <a:schemeClr val="tx1"/>
                </a:solidFill>
              </a:rPr>
              <a:t>H</a:t>
            </a:r>
            <a:r>
              <a:rPr lang="de-DE" sz="3500" b="1" baseline="-25000" dirty="0">
                <a:solidFill>
                  <a:schemeClr val="tx1"/>
                </a:solidFill>
              </a:rPr>
              <a:t>2</a:t>
            </a:r>
            <a:r>
              <a:rPr lang="de-DE" sz="3500" b="1" dirty="0">
                <a:solidFill>
                  <a:schemeClr val="tx1"/>
                </a:solidFill>
              </a:rPr>
              <a:t>0  +  H</a:t>
            </a:r>
            <a:r>
              <a:rPr lang="de-DE" sz="3500" b="1" baseline="-25000" dirty="0">
                <a:solidFill>
                  <a:schemeClr val="tx1"/>
                </a:solidFill>
              </a:rPr>
              <a:t>2</a:t>
            </a:r>
            <a:r>
              <a:rPr lang="de-DE" sz="3500" b="1" dirty="0">
                <a:solidFill>
                  <a:schemeClr val="tx1"/>
                </a:solidFill>
              </a:rPr>
              <a:t>O  </a:t>
            </a:r>
            <a:r>
              <a:rPr lang="de-DE" sz="3500" b="1" dirty="0">
                <a:solidFill>
                  <a:schemeClr val="tx1"/>
                </a:solidFill>
                <a:sym typeface="Wingdings" panose="05000000000000000000" pitchFamily="2" charset="2"/>
              </a:rPr>
              <a:t>   H</a:t>
            </a:r>
            <a:r>
              <a:rPr lang="de-DE" sz="3500" b="1" baseline="-25000" dirty="0">
                <a:solidFill>
                  <a:schemeClr val="tx1"/>
                </a:solidFill>
                <a:sym typeface="Wingdings" panose="05000000000000000000" pitchFamily="2" charset="2"/>
              </a:rPr>
              <a:t>3</a:t>
            </a:r>
            <a:r>
              <a:rPr lang="de-DE" sz="3500" b="1" dirty="0">
                <a:solidFill>
                  <a:schemeClr val="tx1"/>
                </a:solidFill>
                <a:sym typeface="Wingdings" panose="05000000000000000000" pitchFamily="2" charset="2"/>
              </a:rPr>
              <a:t>O</a:t>
            </a:r>
            <a:r>
              <a:rPr lang="de-DE" sz="3500" b="1" baseline="30000" dirty="0">
                <a:solidFill>
                  <a:schemeClr val="tx1"/>
                </a:solidFill>
                <a:sym typeface="Wingdings" panose="05000000000000000000" pitchFamily="2" charset="2"/>
              </a:rPr>
              <a:t>+</a:t>
            </a:r>
            <a:r>
              <a:rPr lang="de-DE" sz="3500" b="1" dirty="0">
                <a:solidFill>
                  <a:schemeClr val="tx1"/>
                </a:solidFill>
                <a:sym typeface="Wingdings" panose="05000000000000000000" pitchFamily="2" charset="2"/>
              </a:rPr>
              <a:t> +  OH</a:t>
            </a:r>
            <a:r>
              <a:rPr lang="de-DE" sz="3500" b="1" baseline="30000" dirty="0">
                <a:solidFill>
                  <a:schemeClr val="tx1"/>
                </a:solidFill>
                <a:sym typeface="Wingdings" panose="05000000000000000000" pitchFamily="2" charset="2"/>
              </a:rPr>
              <a:t>-</a:t>
            </a:r>
            <a:endParaRPr lang="de-DE" sz="3600" b="1" baseline="30000" dirty="0">
              <a:solidFill>
                <a:schemeClr val="tx1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2093684" y="5646411"/>
            <a:ext cx="71966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dirty="0">
                <a:solidFill>
                  <a:srgbClr val="FF0000"/>
                </a:solidFill>
              </a:rPr>
              <a:t>Säure-Basen-Reaktion = Protonen-Übertragung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6096000" y="1958368"/>
            <a:ext cx="4219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b="1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68005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umsplatzhalter 3"/>
          <p:cNvSpPr>
            <a:spLocks noGrp="1"/>
          </p:cNvSpPr>
          <p:nvPr>
            <p:ph type="dt" sz="quarter" idx="10"/>
          </p:nvPr>
        </p:nvSpPr>
        <p:spPr>
          <a:xfrm>
            <a:off x="635892" y="7591353"/>
            <a:ext cx="2743200" cy="365125"/>
          </a:xfrm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12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114800" y="7576370"/>
            <a:ext cx="4114800" cy="365125"/>
          </a:xfrm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13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68579" y="7402864"/>
            <a:ext cx="2743200" cy="365125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de-DE" altLang="de-DE" sz="1400" dirty="0"/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>
          <a:xfrm>
            <a:off x="558877" y="410202"/>
            <a:ext cx="2540412" cy="644549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de-DE" altLang="de-DE" b="1" dirty="0">
                <a:solidFill>
                  <a:srgbClr val="FF0000"/>
                </a:solidFill>
              </a:rPr>
              <a:t>Beispiel 4</a:t>
            </a:r>
            <a:br>
              <a:rPr lang="de-DE" altLang="de-DE" b="1" dirty="0">
                <a:solidFill>
                  <a:srgbClr val="FF0000"/>
                </a:solidFill>
              </a:rPr>
            </a:br>
            <a:endParaRPr lang="de-DE" altLang="de-DE" b="1" dirty="0">
              <a:solidFill>
                <a:srgbClr val="FF0000"/>
              </a:solidFill>
            </a:endParaRPr>
          </a:p>
        </p:txBody>
      </p:sp>
      <p:sp>
        <p:nvSpPr>
          <p:cNvPr id="491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6232" y="937916"/>
            <a:ext cx="9142413" cy="525284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200" b="1" dirty="0"/>
              <a:t>50 jähr. Pat., seit einer Woche Durchfall und Erbrechen, AZ-Verschlechterung,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200" b="1" dirty="0"/>
              <a:t>Durst, Oligurie, brauner Urin, kein Fieber, leere Anamnese, neurol. o.B. (müde)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de-DE" altLang="de-DE" sz="19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200" b="1" dirty="0"/>
              <a:t>pH         7,19                            Acidose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200" b="1" dirty="0"/>
              <a:t>pCO</a:t>
            </a:r>
            <a:r>
              <a:rPr lang="de-DE" altLang="de-DE" sz="2200" b="1" baseline="-25000" dirty="0"/>
              <a:t>2</a:t>
            </a:r>
            <a:r>
              <a:rPr lang="de-DE" altLang="de-DE" sz="2200" b="1" dirty="0"/>
              <a:t>      23 mmHg                 resp. Alkalose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200" b="1" dirty="0"/>
              <a:t>HCO</a:t>
            </a:r>
            <a:r>
              <a:rPr lang="de-DE" altLang="de-DE" sz="2200" b="1" baseline="-25000" dirty="0"/>
              <a:t>3</a:t>
            </a:r>
            <a:r>
              <a:rPr lang="de-DE" altLang="de-DE" sz="2200" b="1" baseline="30000" dirty="0"/>
              <a:t>-</a:t>
            </a:r>
            <a:r>
              <a:rPr lang="de-DE" altLang="de-DE" sz="2200" b="1" dirty="0"/>
              <a:t>       9 mmol/l        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200" b="1" dirty="0"/>
              <a:t>BE     - 17,4 mmol/l               met. Acidose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200" b="1" dirty="0">
                <a:solidFill>
                  <a:srgbClr val="FF0000"/>
                </a:solidFill>
              </a:rPr>
              <a:t>Na</a:t>
            </a:r>
            <a:r>
              <a:rPr lang="de-DE" altLang="de-DE" sz="2200" b="1" baseline="30000" dirty="0">
                <a:solidFill>
                  <a:srgbClr val="FF0000"/>
                </a:solidFill>
              </a:rPr>
              <a:t>+</a:t>
            </a:r>
            <a:r>
              <a:rPr lang="de-DE" altLang="de-DE" sz="2200" b="1" dirty="0"/>
              <a:t>       122 mmol/l         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200" b="1" dirty="0">
                <a:solidFill>
                  <a:srgbClr val="FF0000"/>
                </a:solidFill>
              </a:rPr>
              <a:t>Cl</a:t>
            </a:r>
            <a:r>
              <a:rPr lang="de-DE" altLang="de-DE" sz="2200" b="1" baseline="30000" dirty="0">
                <a:solidFill>
                  <a:srgbClr val="FF0000"/>
                </a:solidFill>
              </a:rPr>
              <a:t>-</a:t>
            </a:r>
            <a:r>
              <a:rPr lang="de-DE" altLang="de-DE" sz="2200" b="1" dirty="0"/>
              <a:t>           85 mmol/l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200" b="1" dirty="0"/>
              <a:t>Lactat   3,6 mmol/l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200" b="1" dirty="0"/>
              <a:t>K</a:t>
            </a:r>
            <a:r>
              <a:rPr lang="de-DE" altLang="de-DE" sz="2200" b="1" baseline="30000" dirty="0"/>
              <a:t>+</a:t>
            </a:r>
            <a:r>
              <a:rPr lang="de-DE" altLang="de-DE" sz="2200" b="1" dirty="0"/>
              <a:t>         6,7  mmol/l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1900" b="1" dirty="0">
                <a:solidFill>
                  <a:srgbClr val="FF0000"/>
                </a:solidFill>
              </a:rPr>
              <a:t>Krea</a:t>
            </a:r>
            <a:r>
              <a:rPr lang="de-DE" altLang="de-DE" sz="1900" b="1" dirty="0">
                <a:solidFill>
                  <a:srgbClr val="008BFF"/>
                </a:solidFill>
              </a:rPr>
              <a:t>       </a:t>
            </a:r>
            <a:r>
              <a:rPr lang="de-DE" altLang="de-DE" sz="1900" b="1" dirty="0"/>
              <a:t>19,5 mg/dl         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1900" b="1" dirty="0">
                <a:solidFill>
                  <a:srgbClr val="FF0000"/>
                </a:solidFill>
              </a:rPr>
              <a:t>HStoff</a:t>
            </a:r>
            <a:r>
              <a:rPr lang="de-DE" altLang="de-DE" sz="1900" b="1" dirty="0">
                <a:solidFill>
                  <a:srgbClr val="008BFF"/>
                </a:solidFill>
              </a:rPr>
              <a:t> </a:t>
            </a:r>
            <a:r>
              <a:rPr lang="de-DE" altLang="de-DE" sz="1900" b="1" dirty="0"/>
              <a:t>   356 mg/dl       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de-DE" altLang="de-DE" sz="1800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1800" dirty="0"/>
              <a:t>                  </a:t>
            </a:r>
          </a:p>
          <a:p>
            <a:pPr eaLnBrk="1" hangingPunct="1">
              <a:lnSpc>
                <a:spcPct val="80000"/>
              </a:lnSpc>
            </a:pPr>
            <a:endParaRPr lang="de-DE" altLang="de-DE" sz="1800" dirty="0"/>
          </a:p>
          <a:p>
            <a:pPr eaLnBrk="1" hangingPunct="1">
              <a:lnSpc>
                <a:spcPct val="80000"/>
              </a:lnSpc>
            </a:pPr>
            <a:endParaRPr lang="de-DE" altLang="de-DE" sz="1800" dirty="0"/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294804" y="6149568"/>
            <a:ext cx="722879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de-DE" altLang="de-DE" b="1" dirty="0">
                <a:solidFill>
                  <a:srgbClr val="FF0000"/>
                </a:solidFill>
              </a:rPr>
              <a:t>Therapie:</a:t>
            </a:r>
            <a:r>
              <a:rPr lang="de-DE" altLang="de-DE" dirty="0"/>
              <a:t>  </a:t>
            </a:r>
            <a:r>
              <a:rPr lang="de-DE" altLang="de-DE" b="1" dirty="0"/>
              <a:t>5 l NaCl 0,9% in 12 h → Normalisierung aller Werte!</a:t>
            </a:r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195700" y="5691527"/>
            <a:ext cx="11800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de-DE" altLang="de-DE" b="1" dirty="0">
                <a:solidFill>
                  <a:srgbClr val="FF0000"/>
                </a:solidFill>
              </a:rPr>
              <a:t>Diagnosen:</a:t>
            </a:r>
            <a:r>
              <a:rPr lang="de-DE" altLang="de-DE" b="1" dirty="0"/>
              <a:t> Virale Gastroenteritis, Exsiccose </a:t>
            </a:r>
            <a:r>
              <a:rPr lang="de-DE" altLang="de-DE" b="1" dirty="0">
                <a:solidFill>
                  <a:srgbClr val="FF0000"/>
                </a:solidFill>
              </a:rPr>
              <a:t>plus</a:t>
            </a:r>
            <a:r>
              <a:rPr lang="de-DE" altLang="de-DE" b="1" dirty="0"/>
              <a:t> Elektrolytverlust, prärenales ANV, metabolische Acidose</a:t>
            </a:r>
          </a:p>
        </p:txBody>
      </p:sp>
      <p:sp>
        <p:nvSpPr>
          <p:cNvPr id="65543" name="Text Box 7"/>
          <p:cNvSpPr txBox="1">
            <a:spLocks noChangeArrowheads="1"/>
          </p:cNvSpPr>
          <p:nvPr/>
        </p:nvSpPr>
        <p:spPr bwMode="auto">
          <a:xfrm>
            <a:off x="2777790" y="4832014"/>
            <a:ext cx="44757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de-DE" altLang="de-DE" dirty="0"/>
          </a:p>
        </p:txBody>
      </p:sp>
      <p:sp>
        <p:nvSpPr>
          <p:cNvPr id="65545" name="Text Box 9"/>
          <p:cNvSpPr txBox="1">
            <a:spLocks noChangeArrowheads="1"/>
          </p:cNvSpPr>
          <p:nvPr/>
        </p:nvSpPr>
        <p:spPr bwMode="auto">
          <a:xfrm>
            <a:off x="8175143" y="1869958"/>
            <a:ext cx="415490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de-DE" altLang="de-DE" b="1" dirty="0">
                <a:solidFill>
                  <a:srgbClr val="FF0000"/>
                </a:solidFill>
              </a:rPr>
              <a:t>Hyperkaliämie bei Acidose:</a:t>
            </a:r>
          </a:p>
          <a:p>
            <a:r>
              <a:rPr lang="de-DE" altLang="de-DE" b="1" dirty="0">
                <a:solidFill>
                  <a:srgbClr val="FF0000"/>
                </a:solidFill>
              </a:rPr>
              <a:t>pH-Änderung 0,1 =&gt;</a:t>
            </a:r>
          </a:p>
          <a:p>
            <a:r>
              <a:rPr lang="de-DE" altLang="de-DE" b="1" dirty="0">
                <a:solidFill>
                  <a:srgbClr val="FF0000"/>
                </a:solidFill>
              </a:rPr>
              <a:t>Kalium-Anstieg um 0,6 mmol/l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7759700" y="10729"/>
            <a:ext cx="253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8423467" y="2895580"/>
            <a:ext cx="30941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 </a:t>
            </a:r>
            <a:r>
              <a:rPr lang="de-DE" sz="2000" b="1" dirty="0">
                <a:solidFill>
                  <a:srgbClr val="FF0000"/>
                </a:solidFill>
              </a:rPr>
              <a:t>pH = 7,4 =&gt;  K</a:t>
            </a:r>
            <a:r>
              <a:rPr lang="de-DE" sz="2000" b="1" baseline="30000" dirty="0">
                <a:solidFill>
                  <a:srgbClr val="FF0000"/>
                </a:solidFill>
              </a:rPr>
              <a:t>+</a:t>
            </a:r>
            <a:r>
              <a:rPr lang="de-DE" sz="2000" b="1" dirty="0">
                <a:solidFill>
                  <a:srgbClr val="FF0000"/>
                </a:solidFill>
              </a:rPr>
              <a:t> 5,5 mmol/l</a:t>
            </a:r>
            <a:endParaRPr lang="de-DE" b="1" dirty="0">
              <a:solidFill>
                <a:srgbClr val="FF0000"/>
              </a:solidFill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7523602" y="6129594"/>
            <a:ext cx="41148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rgbClr val="FF0000"/>
                </a:solidFill>
              </a:rPr>
              <a:t>Besser:  balancierte Infusion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3227607" y="3900018"/>
            <a:ext cx="44208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>
                <a:solidFill>
                  <a:srgbClr val="FF0000"/>
                </a:solidFill>
              </a:rPr>
              <a:t>Albumin = 45 g/l  =&gt;  BE-Alb =  0 mmol/l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267888" y="5029487"/>
            <a:ext cx="55931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>
                <a:solidFill>
                  <a:srgbClr val="FF0000"/>
                </a:solidFill>
              </a:rPr>
              <a:t>AnGap = 34 mmol/l  =&gt;  BE-AnGap  =  - 14 mmol/l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3548647" y="2491257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4" name="Textfeld 13"/>
          <p:cNvSpPr txBox="1"/>
          <p:nvPr/>
        </p:nvSpPr>
        <p:spPr>
          <a:xfrm>
            <a:off x="9249596" y="7185317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sz="2000" b="1" dirty="0">
              <a:solidFill>
                <a:srgbClr val="FF0000"/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7759700" y="50014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sp>
        <p:nvSpPr>
          <p:cNvPr id="17" name="Textfeld 16"/>
          <p:cNvSpPr txBox="1"/>
          <p:nvPr/>
        </p:nvSpPr>
        <p:spPr>
          <a:xfrm>
            <a:off x="3257587" y="3379276"/>
            <a:ext cx="44919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>
                <a:solidFill>
                  <a:srgbClr val="FF0000"/>
                </a:solidFill>
              </a:rPr>
              <a:t>SID = 40 mmol/l  =&gt;  BE-SID =  - 4 mmol/l</a:t>
            </a:r>
          </a:p>
        </p:txBody>
      </p:sp>
      <p:sp>
        <p:nvSpPr>
          <p:cNvPr id="18" name="Textfeld 17"/>
          <p:cNvSpPr txBox="1"/>
          <p:nvPr/>
        </p:nvSpPr>
        <p:spPr>
          <a:xfrm>
            <a:off x="3243074" y="4390102"/>
            <a:ext cx="65276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rgbClr val="FF0000"/>
                </a:solidFill>
              </a:rPr>
              <a:t>XA = 26 mmol/l   =&gt;   BE-XA  =  - 14 mmol/l  =&gt;  </a:t>
            </a:r>
            <a:r>
              <a:rPr lang="de-DE" sz="2000" b="1" dirty="0"/>
              <a:t>U</a:t>
            </a:r>
            <a:r>
              <a:rPr lang="de-DE" sz="2000" b="1" dirty="0">
                <a:solidFill>
                  <a:srgbClr val="FF0000"/>
                </a:solidFill>
              </a:rPr>
              <a:t>rämie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2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0" grpId="0"/>
      <p:bldP spid="65541" grpId="0"/>
      <p:bldP spid="65543" grpId="0"/>
      <p:bldP spid="65545" grpId="0"/>
      <p:bldP spid="4" grpId="0"/>
      <p:bldP spid="5" grpId="0"/>
      <p:bldP spid="14" grpId="0"/>
      <p:bldP spid="17" grpId="0"/>
      <p:bldP spid="1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B0046A-F7E1-4C11-97E3-82D3732BD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999" y="365126"/>
            <a:ext cx="10716801" cy="888322"/>
          </a:xfrm>
        </p:spPr>
        <p:txBody>
          <a:bodyPr/>
          <a:lstStyle/>
          <a:p>
            <a:r>
              <a:rPr lang="de-DE" b="1" dirty="0">
                <a:solidFill>
                  <a:srgbClr val="FF0000"/>
                </a:solidFill>
              </a:rPr>
              <a:t>Pufferung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506ABDB-CF5D-4DCB-A01F-D71E177EC8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999" y="1253448"/>
            <a:ext cx="11291298" cy="536310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e-DE" sz="3400" b="1" dirty="0"/>
              <a:t>Metabolische Acidose:</a:t>
            </a:r>
          </a:p>
          <a:p>
            <a:pPr marL="0" indent="0">
              <a:buNone/>
            </a:pPr>
            <a:r>
              <a:rPr lang="de-DE" sz="3400" b="1" dirty="0"/>
              <a:t>NaBic 8,4 %  =  BE  x  0,3  x  kgKG     (EZV = 30 % KG)</a:t>
            </a:r>
          </a:p>
          <a:p>
            <a:pPr marL="0" indent="0">
              <a:buNone/>
            </a:pPr>
            <a:r>
              <a:rPr lang="de-DE" sz="3400" b="1" dirty="0">
                <a:solidFill>
                  <a:srgbClr val="FF0000"/>
                </a:solidFill>
              </a:rPr>
              <a:t>NaBic 8,4%  =&gt;  1000 mmol/l  Na</a:t>
            </a:r>
            <a:r>
              <a:rPr lang="de-DE" sz="3400" b="1" baseline="30000" dirty="0">
                <a:solidFill>
                  <a:srgbClr val="FF0000"/>
                </a:solidFill>
              </a:rPr>
              <a:t>+</a:t>
            </a:r>
          </a:p>
          <a:p>
            <a:pPr marL="0" indent="0">
              <a:buNone/>
            </a:pPr>
            <a:endParaRPr lang="de-DE" sz="3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e-DE" sz="3400" b="1" dirty="0"/>
              <a:t>Beispiel:</a:t>
            </a:r>
            <a:r>
              <a:rPr lang="de-DE" sz="3400" b="1" dirty="0">
                <a:solidFill>
                  <a:srgbClr val="FF0000"/>
                </a:solidFill>
              </a:rPr>
              <a:t> BE  - 17 mmol/l  =&gt; EZV 80 x 0,3   =&gt;  400 ml NaBic 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de-DE" sz="3400" b="1" dirty="0">
                <a:solidFill>
                  <a:srgbClr val="FF0000"/>
                </a:solidFill>
              </a:rPr>
              <a:t> Reduktion auf die Hälfte: 200 ml NaBic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de-DE" sz="3400" b="1" dirty="0">
                <a:solidFill>
                  <a:srgbClr val="FF0000"/>
                </a:solidFill>
              </a:rPr>
              <a:t> Patient war esicciert: bei angenommenem EZV 20% ergibt sich nach NaBic 200ml ein</a:t>
            </a:r>
          </a:p>
          <a:p>
            <a:pPr marL="0" indent="0">
              <a:buNone/>
            </a:pPr>
            <a:r>
              <a:rPr lang="de-DE" sz="3400" b="1" dirty="0">
                <a:solidFill>
                  <a:srgbClr val="FF0000"/>
                </a:solidFill>
              </a:rPr>
              <a:t>     Natrium-Anstieg von 122 mmol/l auf 132 mmol/l in 1 Stunde !!!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3600" b="1" dirty="0">
                <a:solidFill>
                  <a:srgbClr val="FF0000"/>
                </a:solidFill>
              </a:rPr>
              <a:t>Chronische Hyp</a:t>
            </a:r>
            <a:r>
              <a:rPr lang="de-DE" sz="3600" b="1" dirty="0"/>
              <a:t>o</a:t>
            </a:r>
            <a:r>
              <a:rPr lang="de-DE" sz="3600" b="1" dirty="0">
                <a:solidFill>
                  <a:srgbClr val="FF0000"/>
                </a:solidFill>
              </a:rPr>
              <a:t>natriämie (&gt; 48h)</a:t>
            </a:r>
          </a:p>
          <a:p>
            <a:pPr marL="0" indent="0">
              <a:buNone/>
            </a:pPr>
            <a:r>
              <a:rPr lang="de-DE" sz="3600" b="1" dirty="0">
                <a:solidFill>
                  <a:srgbClr val="FF0000"/>
                </a:solidFill>
              </a:rPr>
              <a:t>Cave: zu schneller Ausgleich =&gt; pontine Myelinolyse, Locked in-Syndrom</a:t>
            </a:r>
          </a:p>
          <a:p>
            <a:pPr marL="0" indent="0">
              <a:buNone/>
            </a:pPr>
            <a:r>
              <a:rPr lang="de-DE" sz="3600" b="1" dirty="0">
                <a:solidFill>
                  <a:srgbClr val="FF0000"/>
                </a:solidFill>
              </a:rPr>
              <a:t>Natrium-Änderung: max. 1-2 mmol/l/Stunde</a:t>
            </a:r>
          </a:p>
          <a:p>
            <a:pPr marL="0" indent="0">
              <a:buNone/>
            </a:pPr>
            <a:r>
              <a:rPr lang="de-DE" sz="3600" b="1" dirty="0">
                <a:solidFill>
                  <a:srgbClr val="FF0000"/>
                </a:solidFill>
              </a:rPr>
              <a:t>                                     max. 8-10 mmol/h/Tag</a:t>
            </a:r>
          </a:p>
        </p:txBody>
      </p:sp>
    </p:spTree>
    <p:extLst>
      <p:ext uri="{BB962C8B-B14F-4D97-AF65-F5344CB8AC3E}">
        <p14:creationId xmlns:p14="http://schemas.microsoft.com/office/powerpoint/2010/main" val="10719353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umsplatzhalter 3"/>
          <p:cNvSpPr>
            <a:spLocks noGrp="1"/>
          </p:cNvSpPr>
          <p:nvPr>
            <p:ph type="dt" sz="quarter" idx="10"/>
          </p:nvPr>
        </p:nvSpPr>
        <p:spPr>
          <a:xfrm>
            <a:off x="787400" y="7345105"/>
            <a:ext cx="2743200" cy="365125"/>
          </a:xfrm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10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Dr. Hahn</a:t>
            </a:r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10600" y="7527668"/>
            <a:ext cx="2743200" cy="365125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de-DE" altLang="de-DE" sz="1400" dirty="0"/>
          </a:p>
        </p:txBody>
      </p:sp>
      <p:sp>
        <p:nvSpPr>
          <p:cNvPr id="56325" name="Rectangle 2"/>
          <p:cNvSpPr>
            <a:spLocks noGrp="1" noChangeArrowheads="1"/>
          </p:cNvSpPr>
          <p:nvPr>
            <p:ph type="title"/>
          </p:nvPr>
        </p:nvSpPr>
        <p:spPr>
          <a:xfrm>
            <a:off x="668727" y="430109"/>
            <a:ext cx="7772400" cy="533400"/>
          </a:xfrm>
        </p:spPr>
        <p:txBody>
          <a:bodyPr>
            <a:noAutofit/>
          </a:bodyPr>
          <a:lstStyle/>
          <a:p>
            <a:pPr eaLnBrk="1" hangingPunct="1"/>
            <a:r>
              <a:rPr lang="de-DE" altLang="de-DE" b="1" dirty="0">
                <a:solidFill>
                  <a:srgbClr val="FF0000"/>
                </a:solidFill>
              </a:rPr>
              <a:t>Beispiel 5</a:t>
            </a:r>
          </a:p>
        </p:txBody>
      </p:sp>
      <p:sp>
        <p:nvSpPr>
          <p:cNvPr id="563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7400" y="1246333"/>
            <a:ext cx="8521701" cy="5429719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de-DE" altLang="de-DE" b="1" dirty="0"/>
              <a:t>COPD-Patient, kompensiert, keine Dyspnoe,</a:t>
            </a:r>
          </a:p>
          <a:p>
            <a:pPr eaLnBrk="1" hangingPunct="1">
              <a:buFontTx/>
              <a:buNone/>
            </a:pPr>
            <a:r>
              <a:rPr lang="de-DE" altLang="de-DE" b="1" dirty="0"/>
              <a:t>keine Exacerbation, Routine-BGA</a:t>
            </a:r>
          </a:p>
          <a:p>
            <a:pPr eaLnBrk="1" hangingPunct="1"/>
            <a:endParaRPr lang="de-DE" altLang="de-DE" b="1" dirty="0"/>
          </a:p>
          <a:p>
            <a:pPr eaLnBrk="1" hangingPunct="1">
              <a:buFontTx/>
              <a:buNone/>
            </a:pPr>
            <a:r>
              <a:rPr lang="de-DE" altLang="de-DE" b="1" dirty="0"/>
              <a:t>pH           7,32               Acidose</a:t>
            </a:r>
          </a:p>
          <a:p>
            <a:pPr eaLnBrk="1" hangingPunct="1">
              <a:buFontTx/>
              <a:buNone/>
            </a:pPr>
            <a:r>
              <a:rPr lang="de-DE" altLang="de-DE" b="1" dirty="0"/>
              <a:t>pCO</a:t>
            </a:r>
            <a:r>
              <a:rPr lang="de-DE" altLang="de-DE" b="1" baseline="-25000" dirty="0"/>
              <a:t>2</a:t>
            </a:r>
            <a:r>
              <a:rPr lang="de-DE" altLang="de-DE" b="1" dirty="0"/>
              <a:t>     83 mmHg       resp. Acidose</a:t>
            </a:r>
          </a:p>
          <a:p>
            <a:pPr eaLnBrk="1" hangingPunct="1">
              <a:buFontTx/>
              <a:buNone/>
            </a:pPr>
            <a:r>
              <a:rPr lang="de-DE" altLang="de-DE" b="1" dirty="0"/>
              <a:t>HCO</a:t>
            </a:r>
            <a:r>
              <a:rPr lang="de-DE" altLang="de-DE" b="1" baseline="-25000" dirty="0"/>
              <a:t>3</a:t>
            </a:r>
            <a:r>
              <a:rPr lang="de-DE" altLang="de-DE" b="1" baseline="30000" dirty="0"/>
              <a:t>-</a:t>
            </a:r>
            <a:r>
              <a:rPr lang="de-DE" altLang="de-DE" b="1" dirty="0"/>
              <a:t>    43 mmol/l      </a:t>
            </a:r>
          </a:p>
          <a:p>
            <a:pPr eaLnBrk="1" hangingPunct="1">
              <a:buFontTx/>
              <a:buNone/>
            </a:pPr>
            <a:r>
              <a:rPr lang="de-DE" altLang="de-DE" b="1" dirty="0"/>
              <a:t>BE   + 13,4 mmol/l     met. Alkalose </a:t>
            </a:r>
          </a:p>
          <a:p>
            <a:pPr eaLnBrk="1" hangingPunct="1">
              <a:buFontTx/>
              <a:buNone/>
            </a:pPr>
            <a:r>
              <a:rPr lang="de-DE" altLang="de-DE" b="1" dirty="0"/>
              <a:t>Na</a:t>
            </a:r>
            <a:r>
              <a:rPr lang="de-DE" altLang="de-DE" b="1" baseline="30000" dirty="0"/>
              <a:t>+ </a:t>
            </a:r>
            <a:r>
              <a:rPr lang="de-DE" altLang="de-DE" b="1" dirty="0"/>
              <a:t>     141 mmol/l        </a:t>
            </a:r>
          </a:p>
          <a:p>
            <a:pPr eaLnBrk="1" hangingPunct="1">
              <a:buFontTx/>
              <a:buNone/>
            </a:pPr>
            <a:r>
              <a:rPr lang="de-DE" altLang="de-DE" b="1" dirty="0"/>
              <a:t>K</a:t>
            </a:r>
            <a:r>
              <a:rPr lang="de-DE" altLang="de-DE" b="1" baseline="30000" dirty="0"/>
              <a:t>+</a:t>
            </a:r>
            <a:r>
              <a:rPr lang="de-DE" altLang="de-DE" b="1" dirty="0"/>
              <a:t>            4 mmol/l</a:t>
            </a:r>
          </a:p>
          <a:p>
            <a:pPr eaLnBrk="1" hangingPunct="1">
              <a:buFontTx/>
              <a:buNone/>
            </a:pPr>
            <a:r>
              <a:rPr lang="de-DE" altLang="de-DE" b="1" dirty="0"/>
              <a:t>Lactat     1 mmol/l</a:t>
            </a:r>
          </a:p>
          <a:p>
            <a:pPr eaLnBrk="1" hangingPunct="1">
              <a:buFontTx/>
              <a:buNone/>
            </a:pPr>
            <a:r>
              <a:rPr lang="de-DE" altLang="de-DE" b="1" dirty="0">
                <a:solidFill>
                  <a:srgbClr val="FF0000"/>
                </a:solidFill>
              </a:rPr>
              <a:t>Cl</a:t>
            </a:r>
            <a:r>
              <a:rPr lang="de-DE" altLang="de-DE" b="1" baseline="30000" dirty="0">
                <a:solidFill>
                  <a:srgbClr val="FF0000"/>
                </a:solidFill>
              </a:rPr>
              <a:t>-</a:t>
            </a:r>
            <a:r>
              <a:rPr lang="de-DE" altLang="de-DE" b="1" dirty="0"/>
              <a:t>          92 mmol/l           </a:t>
            </a:r>
            <a:endParaRPr lang="de-DE" altLang="de-DE" b="1" dirty="0">
              <a:solidFill>
                <a:srgbClr val="FF0000"/>
              </a:solidFill>
            </a:endParaRPr>
          </a:p>
          <a:p>
            <a:pPr eaLnBrk="1" hangingPunct="1"/>
            <a:endParaRPr lang="de-DE" altLang="de-DE" dirty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endParaRPr lang="de-DE" altLang="de-DE" dirty="0"/>
          </a:p>
          <a:p>
            <a:pPr eaLnBrk="1" hangingPunct="1">
              <a:buFontTx/>
              <a:buNone/>
            </a:pPr>
            <a:endParaRPr lang="de-DE" altLang="de-DE" dirty="0"/>
          </a:p>
          <a:p>
            <a:pPr eaLnBrk="1" hangingPunct="1"/>
            <a:endParaRPr lang="de-DE" altLang="de-DE" dirty="0"/>
          </a:p>
        </p:txBody>
      </p:sp>
      <p:sp>
        <p:nvSpPr>
          <p:cNvPr id="98308" name="Text Box 4"/>
          <p:cNvSpPr txBox="1">
            <a:spLocks noChangeArrowheads="1"/>
          </p:cNvSpPr>
          <p:nvPr/>
        </p:nvSpPr>
        <p:spPr bwMode="auto">
          <a:xfrm>
            <a:off x="7420379" y="1720646"/>
            <a:ext cx="4563171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de-DE" altLang="de-DE" sz="2400" b="1" dirty="0">
                <a:solidFill>
                  <a:srgbClr val="FF0000"/>
                </a:solidFill>
              </a:rPr>
              <a:t>SID  =  52 mmol/l  </a:t>
            </a:r>
          </a:p>
          <a:p>
            <a:r>
              <a:rPr lang="de-DE" altLang="de-DE" sz="2400" b="1" dirty="0">
                <a:solidFill>
                  <a:srgbClr val="FF0000"/>
                </a:solidFill>
              </a:rPr>
              <a:t>BE-SID = + 8 mmol/l</a:t>
            </a:r>
          </a:p>
          <a:p>
            <a:pPr marL="342900" indent="-342900">
              <a:buFont typeface="Symbol" panose="05050102010706020507" pitchFamily="18" charset="2"/>
              <a:buChar char="Þ"/>
            </a:pPr>
            <a:r>
              <a:rPr lang="de-DE" altLang="de-DE" sz="2400" b="1" dirty="0">
                <a:solidFill>
                  <a:srgbClr val="FF0000"/>
                </a:solidFill>
              </a:rPr>
              <a:t> hypochlorämische Alkalose</a:t>
            </a:r>
          </a:p>
          <a:p>
            <a:pPr marL="342900" indent="-342900">
              <a:buFont typeface="Symbol" panose="05050102010706020507" pitchFamily="18" charset="2"/>
              <a:buChar char="Þ"/>
            </a:pPr>
            <a:r>
              <a:rPr lang="de-DE" altLang="de-DE" sz="2400" b="1" dirty="0">
                <a:solidFill>
                  <a:srgbClr val="FF0000"/>
                </a:solidFill>
              </a:rPr>
              <a:t> renale Kompensation</a:t>
            </a:r>
          </a:p>
          <a:p>
            <a:r>
              <a:rPr lang="de-DE" altLang="de-DE" sz="2400" b="1" dirty="0">
                <a:solidFill>
                  <a:srgbClr val="FF0000"/>
                </a:solidFill>
              </a:rPr>
              <a:t>      am distalen Tubulus, AE1                     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7420379" y="3961193"/>
            <a:ext cx="23374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Albumin: normal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7476293" y="4656920"/>
            <a:ext cx="400353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XA  =  1 mmol/l  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BE-XA  =  + 11 mmol/l</a:t>
            </a:r>
          </a:p>
          <a:p>
            <a:pPr marL="342900" indent="-342900">
              <a:buFont typeface="Symbol" panose="05050102010706020507" pitchFamily="18" charset="2"/>
              <a:buChar char="Þ"/>
            </a:pPr>
            <a:r>
              <a:rPr lang="de-DE" sz="2400" b="1" dirty="0">
                <a:solidFill>
                  <a:srgbClr val="FF0000"/>
                </a:solidFill>
              </a:rPr>
              <a:t> renale Kompensation am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      proximalen Tubulus, OAT1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8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8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8" grpId="0"/>
      <p:bldP spid="2" grpId="0"/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8965" y="-20332"/>
            <a:ext cx="11864926" cy="3144666"/>
          </a:xfrm>
        </p:spPr>
        <p:txBody>
          <a:bodyPr>
            <a:normAutofit/>
          </a:bodyPr>
          <a:lstStyle/>
          <a:p>
            <a:r>
              <a:rPr lang="de-DE" sz="4800" b="1" dirty="0">
                <a:solidFill>
                  <a:srgbClr val="FF0000"/>
                </a:solidFill>
              </a:rPr>
              <a:t>Beispiel 6</a:t>
            </a:r>
            <a:br>
              <a:rPr lang="de-DE" sz="5400" b="1" dirty="0">
                <a:solidFill>
                  <a:srgbClr val="FF0000"/>
                </a:solidFill>
              </a:rPr>
            </a:br>
            <a:r>
              <a:rPr lang="de-DE" sz="2800" b="1" dirty="0"/>
              <a:t>Intraoperative BGA, biliodigestive Anastomose, </a:t>
            </a:r>
            <a:br>
              <a:rPr lang="de-DE" sz="2800" b="1" dirty="0"/>
            </a:br>
            <a:r>
              <a:rPr lang="de-DE" sz="2800" b="1" dirty="0"/>
              <a:t>geringe Blutung, PCV,</a:t>
            </a:r>
            <a:br>
              <a:rPr lang="de-DE" sz="2800" b="1" dirty="0"/>
            </a:br>
            <a:r>
              <a:rPr lang="de-DE" sz="2800" b="1" dirty="0"/>
              <a:t>8 -10  x  500 ml balancierte Infusion</a:t>
            </a:r>
            <a:br>
              <a:rPr lang="de-DE" sz="3200" b="1" dirty="0"/>
            </a:br>
            <a:endParaRPr lang="de-DE" b="1" dirty="0">
              <a:solidFill>
                <a:srgbClr val="FF0000"/>
              </a:solidFill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71903" y="2517957"/>
            <a:ext cx="7052786" cy="4093082"/>
          </a:xfrm>
        </p:spPr>
        <p:txBody>
          <a:bodyPr>
            <a:normAutofit/>
          </a:bodyPr>
          <a:lstStyle/>
          <a:p>
            <a:r>
              <a:rPr lang="de-DE" b="1" dirty="0">
                <a:solidFill>
                  <a:schemeClr val="tx1"/>
                </a:solidFill>
              </a:rPr>
              <a:t>pH                     7,25                </a:t>
            </a:r>
          </a:p>
          <a:p>
            <a:r>
              <a:rPr lang="de-DE" b="1" dirty="0">
                <a:solidFill>
                  <a:schemeClr val="tx1"/>
                </a:solidFill>
              </a:rPr>
              <a:t>pCO</a:t>
            </a:r>
            <a:r>
              <a:rPr lang="de-DE" b="1" baseline="-25000" dirty="0">
                <a:solidFill>
                  <a:schemeClr val="tx1"/>
                </a:solidFill>
              </a:rPr>
              <a:t>2</a:t>
            </a:r>
            <a:r>
              <a:rPr lang="de-DE" b="1" dirty="0">
                <a:solidFill>
                  <a:schemeClr val="tx1"/>
                </a:solidFill>
              </a:rPr>
              <a:t>                 28 mmHg   </a:t>
            </a:r>
          </a:p>
          <a:p>
            <a:r>
              <a:rPr lang="de-DE" b="1" dirty="0">
                <a:solidFill>
                  <a:schemeClr val="tx1"/>
                </a:solidFill>
              </a:rPr>
              <a:t>HCO</a:t>
            </a:r>
            <a:r>
              <a:rPr lang="de-DE" b="1" baseline="-25000" dirty="0">
                <a:solidFill>
                  <a:schemeClr val="tx1"/>
                </a:solidFill>
              </a:rPr>
              <a:t>3</a:t>
            </a:r>
            <a:r>
              <a:rPr lang="de-DE" b="1" baseline="30000" dirty="0">
                <a:solidFill>
                  <a:schemeClr val="tx1"/>
                </a:solidFill>
              </a:rPr>
              <a:t>- </a:t>
            </a:r>
            <a:r>
              <a:rPr lang="de-DE" b="1" dirty="0">
                <a:solidFill>
                  <a:schemeClr val="tx1"/>
                </a:solidFill>
              </a:rPr>
              <a:t>(act)   12,3 mmol/l </a:t>
            </a:r>
          </a:p>
          <a:p>
            <a:r>
              <a:rPr lang="de-DE" b="1" dirty="0">
                <a:solidFill>
                  <a:srgbClr val="FF0000"/>
                </a:solidFill>
              </a:rPr>
              <a:t>BE (B)</a:t>
            </a:r>
            <a:r>
              <a:rPr lang="de-DE" b="1" dirty="0">
                <a:solidFill>
                  <a:schemeClr val="tx1"/>
                </a:solidFill>
              </a:rPr>
              <a:t>        </a:t>
            </a:r>
            <a:r>
              <a:rPr lang="de-DE" b="1" dirty="0">
                <a:solidFill>
                  <a:srgbClr val="FF0000"/>
                </a:solidFill>
              </a:rPr>
              <a:t>- 13,5 mmol/l   </a:t>
            </a:r>
          </a:p>
          <a:p>
            <a:r>
              <a:rPr lang="de-DE" b="1" dirty="0">
                <a:solidFill>
                  <a:schemeClr val="tx1"/>
                </a:solidFill>
              </a:rPr>
              <a:t>Na </a:t>
            </a:r>
            <a:r>
              <a:rPr lang="de-DE" b="1" baseline="30000" dirty="0">
                <a:solidFill>
                  <a:schemeClr val="tx1"/>
                </a:solidFill>
              </a:rPr>
              <a:t>+</a:t>
            </a:r>
            <a:r>
              <a:rPr lang="de-DE" b="1" dirty="0">
                <a:solidFill>
                  <a:schemeClr val="tx1"/>
                </a:solidFill>
              </a:rPr>
              <a:t>               137 mmol/l               </a:t>
            </a:r>
          </a:p>
          <a:p>
            <a:r>
              <a:rPr lang="de-DE" b="1" dirty="0">
                <a:solidFill>
                  <a:schemeClr val="tx1"/>
                </a:solidFill>
              </a:rPr>
              <a:t>K </a:t>
            </a:r>
            <a:r>
              <a:rPr lang="de-DE" b="1" baseline="30000" dirty="0">
                <a:solidFill>
                  <a:schemeClr val="tx1"/>
                </a:solidFill>
              </a:rPr>
              <a:t>+</a:t>
            </a:r>
            <a:r>
              <a:rPr lang="de-DE" b="1" dirty="0">
                <a:solidFill>
                  <a:schemeClr val="tx1"/>
                </a:solidFill>
              </a:rPr>
              <a:t>                  3,3 mmol/l                </a:t>
            </a:r>
            <a:endParaRPr lang="de-DE" sz="2800" b="1" dirty="0">
              <a:solidFill>
                <a:srgbClr val="FF0000"/>
              </a:solidFill>
            </a:endParaRPr>
          </a:p>
          <a:p>
            <a:r>
              <a:rPr lang="de-DE" b="1" dirty="0">
                <a:solidFill>
                  <a:schemeClr val="tx1"/>
                </a:solidFill>
              </a:rPr>
              <a:t>Cl </a:t>
            </a:r>
            <a:r>
              <a:rPr lang="de-DE" b="1" baseline="30000" dirty="0">
                <a:solidFill>
                  <a:schemeClr val="tx1"/>
                </a:solidFill>
              </a:rPr>
              <a:t>-</a:t>
            </a:r>
            <a:r>
              <a:rPr lang="de-DE" b="1" dirty="0">
                <a:solidFill>
                  <a:schemeClr val="tx1"/>
                </a:solidFill>
              </a:rPr>
              <a:t>                </a:t>
            </a:r>
            <a:r>
              <a:rPr lang="de-DE" b="1" dirty="0">
                <a:solidFill>
                  <a:srgbClr val="FF0000"/>
                </a:solidFill>
              </a:rPr>
              <a:t>108 mmol/l</a:t>
            </a:r>
          </a:p>
          <a:p>
            <a:r>
              <a:rPr lang="de-DE" b="1" dirty="0">
                <a:solidFill>
                  <a:schemeClr val="tx1"/>
                </a:solidFill>
              </a:rPr>
              <a:t>Lac                2,4 mmol/l</a:t>
            </a:r>
          </a:p>
          <a:p>
            <a:r>
              <a:rPr lang="de-DE" dirty="0">
                <a:solidFill>
                  <a:schemeClr val="tx1"/>
                </a:solidFill>
              </a:rPr>
              <a:t>            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6468924" y="3426450"/>
            <a:ext cx="43815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>
                <a:solidFill>
                  <a:srgbClr val="FF0000"/>
                </a:solidFill>
              </a:rPr>
              <a:t>Albumin:  nicht bestimmt …</a:t>
            </a:r>
          </a:p>
          <a:p>
            <a:r>
              <a:rPr lang="de-DE" sz="2000" b="1" dirty="0">
                <a:solidFill>
                  <a:srgbClr val="FF0000"/>
                </a:solidFill>
              </a:rPr>
              <a:t>=&gt;  wahrscheinlich niedrig: </a:t>
            </a:r>
            <a:r>
              <a:rPr lang="de-DE" sz="2000" b="1" dirty="0"/>
              <a:t>V</a:t>
            </a:r>
            <a:r>
              <a:rPr lang="de-DE" sz="2000" b="1" dirty="0">
                <a:solidFill>
                  <a:srgbClr val="FF0000"/>
                </a:solidFill>
              </a:rPr>
              <a:t>erdünnung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6422408" y="4225564"/>
            <a:ext cx="4935647" cy="1415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XA</a:t>
            </a:r>
            <a:r>
              <a:rPr lang="de-DE" sz="2000" b="1" dirty="0">
                <a:solidFill>
                  <a:srgbClr val="FF0000"/>
                </a:solidFill>
              </a:rPr>
              <a:t> = </a:t>
            </a:r>
            <a:r>
              <a:rPr lang="de-DE" sz="2400" b="1" dirty="0">
                <a:solidFill>
                  <a:srgbClr val="FF0000"/>
                </a:solidFill>
              </a:rPr>
              <a:t>12 mmol/l</a:t>
            </a:r>
          </a:p>
          <a:p>
            <a:r>
              <a:rPr lang="de-DE" sz="2000" b="1" dirty="0">
                <a:solidFill>
                  <a:srgbClr val="FF0000"/>
                </a:solidFill>
              </a:rPr>
              <a:t>(bei angenommenem normalem Albuminat) </a:t>
            </a:r>
          </a:p>
          <a:p>
            <a:r>
              <a:rPr lang="de-DE" sz="2000" b="1" dirty="0">
                <a:solidFill>
                  <a:srgbClr val="FF0000"/>
                </a:solidFill>
              </a:rPr>
              <a:t>=&gt; </a:t>
            </a:r>
            <a:r>
              <a:rPr lang="de-DE" sz="2400" b="1" dirty="0">
                <a:solidFill>
                  <a:srgbClr val="FF0000"/>
                </a:solidFill>
              </a:rPr>
              <a:t>wahrscheinlich erhöhte XAs</a:t>
            </a:r>
          </a:p>
          <a:p>
            <a:endParaRPr lang="de-DE" b="1" dirty="0">
              <a:solidFill>
                <a:srgbClr val="FF0000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6513587" y="5465782"/>
            <a:ext cx="44927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Hyperchlorämische Acidose und 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Erhöhung der XAs (Acetat)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durch </a:t>
            </a:r>
            <a:r>
              <a:rPr lang="de-DE" sz="2400" b="1" dirty="0"/>
              <a:t>balancierte Infusion!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8890231" y="618827"/>
            <a:ext cx="246554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>
                <a:solidFill>
                  <a:srgbClr val="FF0000"/>
                </a:solidFill>
              </a:rPr>
              <a:t>Balancierte Infusion</a:t>
            </a:r>
          </a:p>
          <a:p>
            <a:r>
              <a:rPr lang="de-DE" sz="2000" b="1" dirty="0"/>
              <a:t>Na</a:t>
            </a:r>
            <a:r>
              <a:rPr lang="de-DE" sz="2000" b="1" baseline="30000" dirty="0"/>
              <a:t>+</a:t>
            </a:r>
            <a:r>
              <a:rPr lang="de-DE" sz="2000" b="1" dirty="0"/>
              <a:t>         137 mmol/l</a:t>
            </a:r>
          </a:p>
          <a:p>
            <a:r>
              <a:rPr lang="de-DE" sz="2000" b="1" dirty="0"/>
              <a:t>Cl</a:t>
            </a:r>
            <a:r>
              <a:rPr lang="de-DE" sz="2400" b="1" baseline="30000" dirty="0"/>
              <a:t>-</a:t>
            </a:r>
            <a:r>
              <a:rPr lang="de-DE" sz="2000" b="1" baseline="30000" dirty="0"/>
              <a:t> </a:t>
            </a:r>
            <a:r>
              <a:rPr lang="de-DE" sz="2000" b="1" dirty="0"/>
              <a:t>           </a:t>
            </a:r>
            <a:r>
              <a:rPr lang="de-DE" sz="2000" b="1" dirty="0">
                <a:solidFill>
                  <a:srgbClr val="FF0000"/>
                </a:solidFill>
              </a:rPr>
              <a:t>110 </a:t>
            </a:r>
            <a:r>
              <a:rPr lang="de-DE" sz="2000" b="1" dirty="0"/>
              <a:t>mmol/l</a:t>
            </a:r>
          </a:p>
          <a:p>
            <a:r>
              <a:rPr lang="de-DE" sz="2000" b="1" dirty="0"/>
              <a:t>Acetat    </a:t>
            </a:r>
            <a:r>
              <a:rPr lang="de-DE" sz="2000" b="1" dirty="0">
                <a:solidFill>
                  <a:srgbClr val="FF0000"/>
                </a:solidFill>
              </a:rPr>
              <a:t>36,8 </a:t>
            </a:r>
            <a:r>
              <a:rPr lang="de-DE" sz="2000" b="1" dirty="0"/>
              <a:t> mmol/l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2895600" y="59185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b="1" dirty="0"/>
          </a:p>
        </p:txBody>
      </p:sp>
      <p:sp>
        <p:nvSpPr>
          <p:cNvPr id="11" name="Textfeld 10"/>
          <p:cNvSpPr txBox="1"/>
          <p:nvPr/>
        </p:nvSpPr>
        <p:spPr>
          <a:xfrm>
            <a:off x="5422135" y="2732641"/>
            <a:ext cx="64283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dirty="0">
                <a:solidFill>
                  <a:srgbClr val="FF0000"/>
                </a:solidFill>
              </a:rPr>
              <a:t>SID = 30 mmol/l     BE-SID  =  - 14 mmol/l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10390291" y="4900790"/>
            <a:ext cx="14590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/>
              <a:t>=&gt; Acetat </a:t>
            </a:r>
          </a:p>
        </p:txBody>
      </p:sp>
    </p:spTree>
    <p:extLst>
      <p:ext uri="{BB962C8B-B14F-4D97-AF65-F5344CB8AC3E}">
        <p14:creationId xmlns:p14="http://schemas.microsoft.com/office/powerpoint/2010/main" val="2786906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4" grpId="0"/>
      <p:bldP spid="11" grpId="0"/>
      <p:bldP spid="1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312247"/>
            <a:ext cx="10515600" cy="1325563"/>
          </a:xfrm>
        </p:spPr>
        <p:txBody>
          <a:bodyPr>
            <a:normAutofit/>
          </a:bodyPr>
          <a:lstStyle/>
          <a:p>
            <a:r>
              <a:rPr lang="de-DE" b="1" dirty="0">
                <a:solidFill>
                  <a:srgbClr val="0070C0"/>
                </a:solidFill>
              </a:rPr>
              <a:t>S3-Leitlinie (DGAI, 2014):</a:t>
            </a:r>
            <a:br>
              <a:rPr lang="de-DE" b="1" dirty="0">
                <a:solidFill>
                  <a:srgbClr val="0070C0"/>
                </a:solidFill>
              </a:rPr>
            </a:br>
            <a:r>
              <a:rPr lang="de-DE" b="1" dirty="0">
                <a:solidFill>
                  <a:srgbClr val="0070C0"/>
                </a:solidFill>
              </a:rPr>
              <a:t>Intravasale Volumentherapie bei Erwachsenen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7251700"/>
            <a:ext cx="10515600" cy="800100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609600" y="1716663"/>
            <a:ext cx="84582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Kapitel 4a, Empfehlung 4a-2:</a:t>
            </a:r>
          </a:p>
          <a:p>
            <a:r>
              <a:rPr lang="de-DE" sz="2000" b="1" dirty="0">
                <a:solidFill>
                  <a:srgbClr val="FF0000"/>
                </a:solidFill>
              </a:rPr>
              <a:t>Beim periinterventionellen Volumenersatz sollten </a:t>
            </a:r>
          </a:p>
          <a:p>
            <a:r>
              <a:rPr lang="de-DE" sz="2000" b="1" u="sng" dirty="0">
                <a:solidFill>
                  <a:srgbClr val="FF0000"/>
                </a:solidFill>
              </a:rPr>
              <a:t>balancierte</a:t>
            </a:r>
            <a:r>
              <a:rPr lang="de-DE" sz="2000" b="1" dirty="0">
                <a:solidFill>
                  <a:srgbClr val="FF0000"/>
                </a:solidFill>
              </a:rPr>
              <a:t> kristalloide bzw. kolloidale Lösungen verwendet werden. (GoR B)</a:t>
            </a:r>
          </a:p>
          <a:p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609600" y="2775228"/>
            <a:ext cx="10515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Kapitel 4b, Empfehlung 4b-4:</a:t>
            </a:r>
          </a:p>
          <a:p>
            <a:r>
              <a:rPr lang="de-DE" sz="2000" b="1" dirty="0">
                <a:solidFill>
                  <a:srgbClr val="FF0000"/>
                </a:solidFill>
              </a:rPr>
              <a:t>Zum Volumenersatz bei Intensivpatienten sollten </a:t>
            </a:r>
          </a:p>
          <a:p>
            <a:r>
              <a:rPr lang="de-DE" sz="2000" b="1" u="sng" dirty="0">
                <a:solidFill>
                  <a:srgbClr val="FF0000"/>
                </a:solidFill>
              </a:rPr>
              <a:t>balancierte</a:t>
            </a:r>
            <a:r>
              <a:rPr lang="de-DE" sz="2000" b="1" dirty="0">
                <a:solidFill>
                  <a:srgbClr val="FF0000"/>
                </a:solidFill>
              </a:rPr>
              <a:t> kristalloide bzw. kolloidale Lösungen verwendet werden. (GoR B)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609600" y="3868460"/>
            <a:ext cx="93345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Kapitel 5a, Empfehlung 5a-3:</a:t>
            </a:r>
          </a:p>
          <a:p>
            <a:r>
              <a:rPr lang="de-DE" sz="2000" b="1" dirty="0">
                <a:solidFill>
                  <a:srgbClr val="FF0000"/>
                </a:solidFill>
              </a:rPr>
              <a:t>Werden </a:t>
            </a:r>
            <a:r>
              <a:rPr lang="de-DE" sz="2000" b="1" u="sng" dirty="0">
                <a:solidFill>
                  <a:srgbClr val="FF0000"/>
                </a:solidFill>
              </a:rPr>
              <a:t>kolloidale</a:t>
            </a:r>
            <a:r>
              <a:rPr lang="de-DE" sz="2000" b="1" dirty="0">
                <a:solidFill>
                  <a:srgbClr val="FF0000"/>
                </a:solidFill>
              </a:rPr>
              <a:t> Lösungen periinterventionell eingesetzt, sollten in Hinblick auf metabolische und andere Endpunkte </a:t>
            </a:r>
            <a:r>
              <a:rPr lang="de-DE" sz="2000" b="1" dirty="0">
                <a:solidFill>
                  <a:srgbClr val="0070C0"/>
                </a:solidFill>
              </a:rPr>
              <a:t>(Basendefizit, pH-Wert, Chloridkonzentration)</a:t>
            </a:r>
            <a:r>
              <a:rPr lang="de-DE" sz="2000" b="1" dirty="0">
                <a:solidFill>
                  <a:srgbClr val="FF0000"/>
                </a:solidFill>
              </a:rPr>
              <a:t> </a:t>
            </a:r>
            <a:r>
              <a:rPr lang="de-DE" sz="2000" b="1" u="sng" dirty="0">
                <a:solidFill>
                  <a:srgbClr val="FF0000"/>
                </a:solidFill>
              </a:rPr>
              <a:t>balancierte</a:t>
            </a:r>
            <a:r>
              <a:rPr lang="de-DE" sz="2000" b="1" dirty="0">
                <a:solidFill>
                  <a:srgbClr val="FF0000"/>
                </a:solidFill>
              </a:rPr>
              <a:t> Infusionen zur Anwendung kommen.   (GoR B)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609600" y="5342860"/>
            <a:ext cx="10058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Kapitel 5a, Empfehlung 5a-4:</a:t>
            </a:r>
          </a:p>
          <a:p>
            <a:r>
              <a:rPr lang="de-DE" sz="2000" b="1" dirty="0">
                <a:solidFill>
                  <a:srgbClr val="FF0000"/>
                </a:solidFill>
              </a:rPr>
              <a:t>Bei der Auswahl einer </a:t>
            </a:r>
            <a:r>
              <a:rPr lang="de-DE" sz="2000" b="1" u="sng" dirty="0">
                <a:solidFill>
                  <a:srgbClr val="FF0000"/>
                </a:solidFill>
              </a:rPr>
              <a:t>kolloidalen</a:t>
            </a:r>
            <a:r>
              <a:rPr lang="de-DE" sz="2000" b="1" dirty="0">
                <a:solidFill>
                  <a:srgbClr val="FF0000"/>
                </a:solidFill>
              </a:rPr>
              <a:t> Volumenersatzlösung sollten patientenspezifische Aspekte wie z.B. </a:t>
            </a:r>
            <a:r>
              <a:rPr lang="de-DE" sz="2000" b="1" dirty="0">
                <a:solidFill>
                  <a:srgbClr val="0070C0"/>
                </a:solidFill>
              </a:rPr>
              <a:t>Nierenvorschädigung, Gerinnungsbeeinflussung</a:t>
            </a:r>
            <a:r>
              <a:rPr lang="de-DE" sz="2000" b="1" dirty="0">
                <a:solidFill>
                  <a:srgbClr val="FF0000"/>
                </a:solidFill>
              </a:rPr>
              <a:t> …. berücksichtigt werden.  (GoR B)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E8780D75-487C-4BA2-B9A0-6E56F64E8609}"/>
              </a:ext>
            </a:extLst>
          </p:cNvPr>
          <p:cNvSpPr txBox="1"/>
          <p:nvPr/>
        </p:nvSpPr>
        <p:spPr>
          <a:xfrm>
            <a:off x="10018363" y="4849456"/>
            <a:ext cx="16249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dirty="0">
                <a:solidFill>
                  <a:srgbClr val="0070C0"/>
                </a:solidFill>
              </a:rPr>
              <a:t>Auswahl?</a:t>
            </a:r>
          </a:p>
        </p:txBody>
      </p:sp>
    </p:spTree>
    <p:extLst>
      <p:ext uri="{BB962C8B-B14F-4D97-AF65-F5344CB8AC3E}">
        <p14:creationId xmlns:p14="http://schemas.microsoft.com/office/powerpoint/2010/main" val="3601693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82600" y="301625"/>
            <a:ext cx="10515600" cy="1325563"/>
          </a:xfrm>
        </p:spPr>
        <p:txBody>
          <a:bodyPr>
            <a:normAutofit/>
          </a:bodyPr>
          <a:lstStyle/>
          <a:p>
            <a:r>
              <a:rPr lang="de-DE" b="1" dirty="0">
                <a:solidFill>
                  <a:srgbClr val="0070C0"/>
                </a:solidFill>
              </a:rPr>
              <a:t>S3-Leitlinie (DGAI, 2014):</a:t>
            </a:r>
            <a:br>
              <a:rPr lang="de-DE" b="1" dirty="0">
                <a:solidFill>
                  <a:srgbClr val="0070C0"/>
                </a:solidFill>
              </a:rPr>
            </a:br>
            <a:r>
              <a:rPr lang="de-DE" b="1" dirty="0">
                <a:solidFill>
                  <a:srgbClr val="0070C0"/>
                </a:solidFill>
              </a:rPr>
              <a:t>Intravasale Volumentherapie bei Erwachsenen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7175500"/>
            <a:ext cx="10515600" cy="609599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685800" y="1627188"/>
            <a:ext cx="82704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/>
              <a:t>Kapitel 6a:</a:t>
            </a:r>
          </a:p>
          <a:p>
            <a:r>
              <a:rPr lang="de-DE" sz="2000" b="1" u="sng" dirty="0">
                <a:solidFill>
                  <a:srgbClr val="FF0000"/>
                </a:solidFill>
              </a:rPr>
              <a:t>Unterschiede zwischen den Kristalloiden bei periinterventionellen Patienten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685800" y="2430812"/>
            <a:ext cx="10678308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/>
              <a:t>Statement S-6: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Aufgrund der niedrigen Ereignisraten zum Endpunkt Letalität und unzureichender 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Daten aus kontrollierten Studien zu wesentlichen Morbiditätsendpunkten können 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aus der Literatur </a:t>
            </a:r>
            <a:r>
              <a:rPr lang="de-DE" sz="2400" b="1" u="sng" dirty="0">
                <a:solidFill>
                  <a:srgbClr val="FF0000"/>
                </a:solidFill>
              </a:rPr>
              <a:t>keine</a:t>
            </a:r>
            <a:r>
              <a:rPr lang="de-DE" sz="2400" b="1" dirty="0">
                <a:solidFill>
                  <a:srgbClr val="FF0000"/>
                </a:solidFill>
              </a:rPr>
              <a:t> Empfehlungen für den bevorzugten Einsatz 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einer </a:t>
            </a:r>
            <a:r>
              <a:rPr lang="de-DE" sz="2400" b="1" u="sng" dirty="0">
                <a:solidFill>
                  <a:srgbClr val="FF0000"/>
                </a:solidFill>
              </a:rPr>
              <a:t>kristalloiden</a:t>
            </a:r>
            <a:r>
              <a:rPr lang="de-DE" sz="2400" b="1" dirty="0">
                <a:solidFill>
                  <a:srgbClr val="FF0000"/>
                </a:solidFill>
              </a:rPr>
              <a:t> Lösung abgeleitet werden.</a:t>
            </a:r>
            <a:endParaRPr lang="de-DE" sz="2000" b="1" dirty="0">
              <a:solidFill>
                <a:srgbClr val="FF0000"/>
              </a:solidFill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685800" y="4385033"/>
            <a:ext cx="884992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/>
              <a:t>Empfehlung 6a-1 und 6b-1:</a:t>
            </a:r>
          </a:p>
          <a:p>
            <a:r>
              <a:rPr lang="de-DE" sz="2000" b="1" u="sng" dirty="0">
                <a:solidFill>
                  <a:srgbClr val="FF0000"/>
                </a:solidFill>
              </a:rPr>
              <a:t>Isotone Kochsalzlösung</a:t>
            </a:r>
            <a:r>
              <a:rPr lang="de-DE" sz="2000" b="1" dirty="0">
                <a:solidFill>
                  <a:srgbClr val="FF0000"/>
                </a:solidFill>
              </a:rPr>
              <a:t> soll zum periinterventionellen und intensivmedizinischen </a:t>
            </a:r>
          </a:p>
          <a:p>
            <a:r>
              <a:rPr lang="de-DE" sz="2000" b="1" dirty="0">
                <a:solidFill>
                  <a:srgbClr val="FF0000"/>
                </a:solidFill>
              </a:rPr>
              <a:t>Volumenersatz </a:t>
            </a:r>
            <a:r>
              <a:rPr lang="de-DE" sz="2000" b="1" u="sng" dirty="0">
                <a:solidFill>
                  <a:srgbClr val="FF0000"/>
                </a:solidFill>
              </a:rPr>
              <a:t>nicht</a:t>
            </a:r>
            <a:r>
              <a:rPr lang="de-DE" sz="2000" b="1" dirty="0">
                <a:solidFill>
                  <a:srgbClr val="FF0000"/>
                </a:solidFill>
              </a:rPr>
              <a:t> verwendet werden.  (GoR A)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685800" y="5579942"/>
            <a:ext cx="1007077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/>
              <a:t>Empfehlung 6a-3 und 6b-3:</a:t>
            </a:r>
          </a:p>
          <a:p>
            <a:r>
              <a:rPr lang="de-DE" sz="2000" b="1" dirty="0"/>
              <a:t>Balancierte Infusionslösungen </a:t>
            </a:r>
            <a:r>
              <a:rPr lang="de-DE" sz="2000" b="1" dirty="0">
                <a:solidFill>
                  <a:srgbClr val="FF0000"/>
                </a:solidFill>
              </a:rPr>
              <a:t>mit Acetat und Malat </a:t>
            </a:r>
            <a:r>
              <a:rPr lang="de-DE" sz="2000" b="1" u="sng" dirty="0">
                <a:solidFill>
                  <a:srgbClr val="FF0000"/>
                </a:solidFill>
              </a:rPr>
              <a:t>statt</a:t>
            </a:r>
            <a:r>
              <a:rPr lang="de-DE" sz="2000" b="1" dirty="0">
                <a:solidFill>
                  <a:srgbClr val="FF0000"/>
                </a:solidFill>
              </a:rPr>
              <a:t> Lactat</a:t>
            </a:r>
            <a:r>
              <a:rPr lang="de-DE" sz="2000" b="1" dirty="0"/>
              <a:t> </a:t>
            </a:r>
            <a:r>
              <a:rPr lang="de-DE" sz="2000" b="1" u="sng" dirty="0"/>
              <a:t>können</a:t>
            </a:r>
            <a:r>
              <a:rPr lang="de-DE" sz="2000" b="1" dirty="0"/>
              <a:t> zum Volumenersatz </a:t>
            </a:r>
          </a:p>
          <a:p>
            <a:r>
              <a:rPr lang="de-DE" sz="2000" b="1" dirty="0"/>
              <a:t>bei periinterventionellen und intensivmedizinischen Patienten zum Einsatz kommen.   (GoR 0)</a:t>
            </a:r>
          </a:p>
        </p:txBody>
      </p:sp>
    </p:spTree>
    <p:extLst>
      <p:ext uri="{BB962C8B-B14F-4D97-AF65-F5344CB8AC3E}">
        <p14:creationId xmlns:p14="http://schemas.microsoft.com/office/powerpoint/2010/main" val="2002667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04726" y="327101"/>
            <a:ext cx="10515600" cy="830997"/>
          </a:xfrm>
        </p:spPr>
        <p:txBody>
          <a:bodyPr>
            <a:normAutofit fontScale="90000"/>
          </a:bodyPr>
          <a:lstStyle/>
          <a:p>
            <a:r>
              <a:rPr lang="de-DE" b="1" dirty="0">
                <a:solidFill>
                  <a:srgbClr val="FF0000"/>
                </a:solidFill>
              </a:rPr>
              <a:t>Neue Infusion: Zusammensetzung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98801" y="7359075"/>
            <a:ext cx="10547350" cy="367047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Tx/>
              <a:buChar char="-"/>
            </a:pPr>
            <a:endParaRPr lang="de-DE" dirty="0"/>
          </a:p>
          <a:p>
            <a:pPr marL="342900" indent="-342900">
              <a:buFontTx/>
              <a:buChar char="-"/>
            </a:pPr>
            <a:endParaRPr lang="de-DE" dirty="0"/>
          </a:p>
          <a:p>
            <a:pPr marL="342900" indent="-342900">
              <a:buFontTx/>
              <a:buChar char="-"/>
            </a:pP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7495793" y="3277311"/>
            <a:ext cx="39646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Symbol" panose="05050102010706020507" pitchFamily="18" charset="2"/>
              <a:buChar char="Þ"/>
            </a:pPr>
            <a:r>
              <a:rPr lang="de-DE" sz="2400" b="1" dirty="0">
                <a:solidFill>
                  <a:srgbClr val="FF0000"/>
                </a:solidFill>
              </a:rPr>
              <a:t>Bicarbonat  &gt;/=  44 mmol/l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2178050" y="7404100"/>
            <a:ext cx="1847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baseline="30000" dirty="0"/>
          </a:p>
        </p:txBody>
      </p:sp>
      <p:sp>
        <p:nvSpPr>
          <p:cNvPr id="7" name="Textfeld 6"/>
          <p:cNvSpPr txBox="1"/>
          <p:nvPr/>
        </p:nvSpPr>
        <p:spPr>
          <a:xfrm>
            <a:off x="429989" y="1454104"/>
            <a:ext cx="74018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0070C0"/>
                </a:solidFill>
              </a:rPr>
              <a:t>- Plasmaosmolalität:  2 x Na </a:t>
            </a:r>
            <a:r>
              <a:rPr lang="de-DE" sz="2400" b="1" baseline="30000" dirty="0">
                <a:solidFill>
                  <a:srgbClr val="0070C0"/>
                </a:solidFill>
              </a:rPr>
              <a:t>+</a:t>
            </a:r>
            <a:r>
              <a:rPr lang="de-DE" sz="2400" b="1" dirty="0">
                <a:solidFill>
                  <a:srgbClr val="0070C0"/>
                </a:solidFill>
              </a:rPr>
              <a:t>  +  2 x K </a:t>
            </a:r>
            <a:r>
              <a:rPr lang="de-DE" sz="2400" b="1" baseline="30000" dirty="0">
                <a:solidFill>
                  <a:srgbClr val="0070C0"/>
                </a:solidFill>
              </a:rPr>
              <a:t>+  </a:t>
            </a:r>
            <a:r>
              <a:rPr lang="de-DE" sz="2400" b="1" dirty="0">
                <a:solidFill>
                  <a:srgbClr val="0070C0"/>
                </a:solidFill>
              </a:rPr>
              <a:t>= 288 mosmol/kg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8314015" y="1387421"/>
            <a:ext cx="29017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Symbol" panose="05050102010706020507" pitchFamily="18" charset="2"/>
              <a:buChar char="Þ"/>
            </a:pPr>
            <a:r>
              <a:rPr lang="de-DE" sz="2400" b="1" dirty="0">
                <a:solidFill>
                  <a:srgbClr val="FF0000"/>
                </a:solidFill>
              </a:rPr>
              <a:t>Na</a:t>
            </a:r>
            <a:r>
              <a:rPr lang="de-DE" sz="2400" b="1" baseline="30000" dirty="0">
                <a:solidFill>
                  <a:srgbClr val="FF0000"/>
                </a:solidFill>
              </a:rPr>
              <a:t>+</a:t>
            </a:r>
            <a:r>
              <a:rPr lang="de-DE" sz="2400" b="1" dirty="0">
                <a:solidFill>
                  <a:srgbClr val="FF0000"/>
                </a:solidFill>
              </a:rPr>
              <a:t>  =  140 mmol/l</a:t>
            </a:r>
          </a:p>
          <a:p>
            <a:pPr marL="342900" indent="-342900">
              <a:buFont typeface="Symbol" panose="05050102010706020507" pitchFamily="18" charset="2"/>
              <a:buChar char="Þ"/>
            </a:pPr>
            <a:r>
              <a:rPr lang="de-DE" sz="2400" b="1" dirty="0">
                <a:solidFill>
                  <a:srgbClr val="FF0000"/>
                </a:solidFill>
              </a:rPr>
              <a:t>K </a:t>
            </a:r>
            <a:r>
              <a:rPr lang="de-DE" sz="2400" b="1" baseline="30000" dirty="0">
                <a:solidFill>
                  <a:srgbClr val="FF0000"/>
                </a:solidFill>
              </a:rPr>
              <a:t>+</a:t>
            </a:r>
            <a:r>
              <a:rPr lang="de-DE" sz="2400" b="1" dirty="0">
                <a:solidFill>
                  <a:srgbClr val="FF0000"/>
                </a:solidFill>
              </a:rPr>
              <a:t>    =      4 mmol/l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408940" y="2417242"/>
            <a:ext cx="51958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0070C0"/>
                </a:solidFill>
              </a:rPr>
              <a:t>- Acidose-Prophylaxe/Acidose-Therapie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7495793" y="2411348"/>
            <a:ext cx="36503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Symbol" panose="05050102010706020507" pitchFamily="18" charset="2"/>
              <a:buChar char="Þ"/>
            </a:pPr>
            <a:r>
              <a:rPr lang="de-DE" sz="2400" b="1" dirty="0">
                <a:solidFill>
                  <a:srgbClr val="FF0000"/>
                </a:solidFill>
              </a:rPr>
              <a:t>Chlorid  &lt;/=  100 mmol/l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404726" y="3318556"/>
            <a:ext cx="49711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0070C0"/>
                </a:solidFill>
              </a:rPr>
              <a:t>- Welches Anion in die Anionenlücke?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1222098" y="3277311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 </a:t>
            </a:r>
            <a:endParaRPr lang="de-DE" b="1" dirty="0">
              <a:solidFill>
                <a:srgbClr val="FF0000"/>
              </a:solidFill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429989" y="5079414"/>
            <a:ext cx="81164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0070C0"/>
                </a:solidFill>
              </a:rPr>
              <a:t>- Glykokalyx(ESL)-Schutz / Typ-2-Shift- u. Ödemprophylaxe ?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762000" y="3796594"/>
            <a:ext cx="27630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/>
              <a:t>Acetat (pKa = 4,7)</a:t>
            </a:r>
          </a:p>
          <a:p>
            <a:r>
              <a:rPr lang="de-DE" sz="2000" b="1" dirty="0"/>
              <a:t> Malat (pKa = 3,4 u. 5,1) </a:t>
            </a:r>
          </a:p>
          <a:p>
            <a:r>
              <a:rPr lang="de-DE" sz="2000" b="1" dirty="0"/>
              <a:t>=&gt;  Starke Anionen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8799856" y="5039180"/>
            <a:ext cx="16818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Symbol" panose="05050102010706020507" pitchFamily="18" charset="2"/>
              <a:buChar char="Þ"/>
            </a:pPr>
            <a:r>
              <a:rPr lang="de-DE" sz="2400" b="1" dirty="0">
                <a:solidFill>
                  <a:srgbClr val="FF0000"/>
                </a:solidFill>
              </a:rPr>
              <a:t> Albumin</a:t>
            </a:r>
          </a:p>
        </p:txBody>
      </p:sp>
      <p:sp>
        <p:nvSpPr>
          <p:cNvPr id="18" name="Textfeld 17"/>
          <p:cNvSpPr txBox="1"/>
          <p:nvPr/>
        </p:nvSpPr>
        <p:spPr>
          <a:xfrm>
            <a:off x="762000" y="5673326"/>
            <a:ext cx="64484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>
                <a:solidFill>
                  <a:srgbClr val="FF0000"/>
                </a:solidFill>
              </a:rPr>
              <a:t>2011 erstmals gentechnische Albumin-Herstellung mithilfe </a:t>
            </a:r>
          </a:p>
          <a:p>
            <a:r>
              <a:rPr lang="de-DE" sz="2000" b="1" dirty="0">
                <a:solidFill>
                  <a:srgbClr val="FF0000"/>
                </a:solidFill>
              </a:rPr>
              <a:t>genmanipulierter Reispflanzen durch Daichang Yang, China</a:t>
            </a:r>
          </a:p>
        </p:txBody>
      </p:sp>
    </p:spTree>
    <p:extLst>
      <p:ext uri="{BB962C8B-B14F-4D97-AF65-F5344CB8AC3E}">
        <p14:creationId xmlns:p14="http://schemas.microsoft.com/office/powerpoint/2010/main" val="1427686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0" grpId="0"/>
      <p:bldP spid="11" grpId="0"/>
      <p:bldP spid="13" grpId="0"/>
      <p:bldP spid="14" grpId="0"/>
      <p:bldP spid="15" grpId="0"/>
      <p:bldP spid="17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4501" y="188768"/>
            <a:ext cx="7946390" cy="969961"/>
          </a:xfrm>
        </p:spPr>
        <p:txBody>
          <a:bodyPr/>
          <a:lstStyle/>
          <a:p>
            <a:r>
              <a:rPr lang="de-DE" b="1" dirty="0">
                <a:solidFill>
                  <a:srgbClr val="FF0000"/>
                </a:solidFill>
              </a:rPr>
              <a:t>Bicarbonat in Infusion?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54050" y="1719263"/>
            <a:ext cx="3625850" cy="4973637"/>
          </a:xfrm>
        </p:spPr>
        <p:txBody>
          <a:bodyPr>
            <a:normAutofit/>
          </a:bodyPr>
          <a:lstStyle/>
          <a:p>
            <a:r>
              <a:rPr lang="de-DE" sz="2800" b="1" dirty="0">
                <a:solidFill>
                  <a:srgbClr val="0070C0"/>
                </a:solidFill>
              </a:rPr>
              <a:t>Lösung nicht stabil ?</a:t>
            </a:r>
          </a:p>
          <a:p>
            <a:pPr marL="342900" indent="-342900">
              <a:buFontTx/>
              <a:buChar char="-"/>
            </a:pPr>
            <a:endParaRPr lang="de-DE" sz="2800" b="1" dirty="0">
              <a:solidFill>
                <a:srgbClr val="00B0F0"/>
              </a:solidFill>
            </a:endParaRPr>
          </a:p>
          <a:p>
            <a:r>
              <a:rPr lang="de-DE" sz="2800" b="1" dirty="0">
                <a:solidFill>
                  <a:srgbClr val="0070C0"/>
                </a:solidFill>
              </a:rPr>
              <a:t>Glasflaschen ?</a:t>
            </a:r>
          </a:p>
          <a:p>
            <a:pPr marL="342900" indent="-342900">
              <a:buFontTx/>
              <a:buChar char="-"/>
            </a:pPr>
            <a:endParaRPr lang="de-DE" sz="2800" b="1" dirty="0">
              <a:solidFill>
                <a:srgbClr val="00B0F0"/>
              </a:solidFill>
            </a:endParaRPr>
          </a:p>
          <a:p>
            <a:r>
              <a:rPr lang="de-DE" sz="2800" b="1" dirty="0">
                <a:solidFill>
                  <a:srgbClr val="0070C0"/>
                </a:solidFill>
              </a:rPr>
              <a:t>Haltbarkeit ?</a:t>
            </a:r>
          </a:p>
          <a:p>
            <a:pPr marL="342900" indent="-342900">
              <a:buFontTx/>
              <a:buChar char="-"/>
            </a:pPr>
            <a:endParaRPr lang="de-DE" sz="2800" b="1" dirty="0">
              <a:solidFill>
                <a:srgbClr val="00B0F0"/>
              </a:solidFill>
            </a:endParaRPr>
          </a:p>
          <a:p>
            <a:pPr marL="342900" indent="-342900">
              <a:buFontTx/>
              <a:buChar char="-"/>
            </a:pPr>
            <a:endParaRPr lang="de-DE" sz="2800" b="1" dirty="0">
              <a:solidFill>
                <a:srgbClr val="00B0F0"/>
              </a:solidFill>
            </a:endParaRPr>
          </a:p>
          <a:p>
            <a:r>
              <a:rPr lang="de-DE" sz="2800" b="1" dirty="0">
                <a:solidFill>
                  <a:srgbClr val="0070C0"/>
                </a:solidFill>
              </a:rPr>
              <a:t>Resp. Acidose ?</a:t>
            </a:r>
          </a:p>
          <a:p>
            <a:pPr marL="342900" indent="-342900">
              <a:buFontTx/>
              <a:buChar char="-"/>
            </a:pP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4462785" y="1192541"/>
            <a:ext cx="77198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arenR"/>
            </a:pPr>
            <a:r>
              <a:rPr lang="de-DE" sz="2000" b="1" dirty="0">
                <a:solidFill>
                  <a:srgbClr val="FF0000"/>
                </a:solidFill>
              </a:rPr>
              <a:t>100 ml </a:t>
            </a:r>
            <a:r>
              <a:rPr lang="de-DE" sz="2000" b="1" dirty="0">
                <a:solidFill>
                  <a:srgbClr val="0070C0"/>
                </a:solidFill>
              </a:rPr>
              <a:t>NaBic 8,4%  </a:t>
            </a:r>
            <a:r>
              <a:rPr lang="de-DE" sz="2000" b="1" dirty="0">
                <a:solidFill>
                  <a:srgbClr val="FF0000"/>
                </a:solidFill>
              </a:rPr>
              <a:t>„enthalten“  ca.  1,5 l CO</a:t>
            </a:r>
            <a:r>
              <a:rPr lang="de-DE" sz="2000" b="1" baseline="-25000" dirty="0">
                <a:solidFill>
                  <a:srgbClr val="FF0000"/>
                </a:solidFill>
              </a:rPr>
              <a:t>2 </a:t>
            </a:r>
            <a:r>
              <a:rPr lang="de-DE" sz="2000" b="1" dirty="0">
                <a:solidFill>
                  <a:srgbClr val="FF0000"/>
                </a:solidFill>
              </a:rPr>
              <a:t>,</a:t>
            </a:r>
          </a:p>
          <a:p>
            <a:r>
              <a:rPr lang="de-DE" sz="2000" b="1" dirty="0">
                <a:solidFill>
                  <a:srgbClr val="FF0000"/>
                </a:solidFill>
              </a:rPr>
              <a:t>aber auch nach kräftigem Schütteln entweicht kein CO</a:t>
            </a:r>
            <a:r>
              <a:rPr lang="de-DE" sz="2000" b="1" baseline="-25000" dirty="0">
                <a:solidFill>
                  <a:srgbClr val="FF0000"/>
                </a:solidFill>
              </a:rPr>
              <a:t>2</a:t>
            </a:r>
          </a:p>
          <a:p>
            <a:r>
              <a:rPr lang="de-DE" sz="2000" b="1" dirty="0">
                <a:solidFill>
                  <a:srgbClr val="FF0000"/>
                </a:solidFill>
              </a:rPr>
              <a:t>=&gt; Bicarbonat ist in einer Anionenlücke gebunden</a:t>
            </a:r>
          </a:p>
          <a:p>
            <a:r>
              <a:rPr lang="de-DE" sz="2000" b="1" dirty="0">
                <a:solidFill>
                  <a:srgbClr val="FF0000"/>
                </a:solidFill>
              </a:rPr>
              <a:t>=&gt; Lösung ist stabil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4434648" y="2539687"/>
            <a:ext cx="715497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>
                <a:solidFill>
                  <a:srgbClr val="FF0000"/>
                </a:solidFill>
              </a:rPr>
              <a:t>2)   </a:t>
            </a:r>
            <a:r>
              <a:rPr lang="de-DE" sz="2000" b="1" dirty="0">
                <a:solidFill>
                  <a:srgbClr val="0070C0"/>
                </a:solidFill>
              </a:rPr>
              <a:t>Stilles Mineralwasser </a:t>
            </a:r>
            <a:r>
              <a:rPr lang="de-DE" sz="2000" b="1" dirty="0">
                <a:solidFill>
                  <a:srgbClr val="FF0000"/>
                </a:solidFill>
              </a:rPr>
              <a:t>enthält Bicarbonat mit ca. 24 mmol/l,</a:t>
            </a:r>
          </a:p>
          <a:p>
            <a:r>
              <a:rPr lang="de-DE" sz="2000" b="1" dirty="0">
                <a:solidFill>
                  <a:srgbClr val="FF0000"/>
                </a:solidFill>
              </a:rPr>
              <a:t>aber auch nach kräftigem Schütteln entweicht kein CO</a:t>
            </a:r>
            <a:r>
              <a:rPr lang="de-DE" sz="2000" b="1" baseline="-25000" dirty="0">
                <a:solidFill>
                  <a:srgbClr val="FF0000"/>
                </a:solidFill>
              </a:rPr>
              <a:t>2 </a:t>
            </a:r>
            <a:r>
              <a:rPr lang="de-DE" sz="2000" b="1" dirty="0">
                <a:solidFill>
                  <a:srgbClr val="FF0000"/>
                </a:solidFill>
              </a:rPr>
              <a:t>…</a:t>
            </a:r>
          </a:p>
          <a:p>
            <a:r>
              <a:rPr lang="de-DE" sz="2000" b="1" dirty="0">
                <a:solidFill>
                  <a:srgbClr val="FF0000"/>
                </a:solidFill>
              </a:rPr>
              <a:t>In Mineralwasser mit „Kohlensäure“ wird CO</a:t>
            </a:r>
            <a:r>
              <a:rPr lang="de-DE" sz="2000" b="1" baseline="-25000" dirty="0">
                <a:solidFill>
                  <a:srgbClr val="FF0000"/>
                </a:solidFill>
              </a:rPr>
              <a:t>2</a:t>
            </a:r>
            <a:r>
              <a:rPr lang="de-DE" sz="2000" b="1" dirty="0">
                <a:solidFill>
                  <a:srgbClr val="FF0000"/>
                </a:solidFill>
              </a:rPr>
              <a:t> nach dem Abfüllen </a:t>
            </a:r>
          </a:p>
          <a:p>
            <a:r>
              <a:rPr lang="de-DE" sz="2000" b="1" dirty="0">
                <a:solidFill>
                  <a:srgbClr val="FF0000"/>
                </a:solidFill>
              </a:rPr>
              <a:t>zugegeben: der Bicarbonat-Gehalt ist gleich dem stillem Wasser! </a:t>
            </a:r>
            <a:endParaRPr lang="de-DE" sz="2000" b="1" baseline="-25000" dirty="0">
              <a:solidFill>
                <a:srgbClr val="FF0000"/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4420580" y="3957951"/>
            <a:ext cx="746662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rgbClr val="FF0000"/>
                </a:solidFill>
              </a:rPr>
              <a:t>3) Große Kammer der </a:t>
            </a:r>
            <a:r>
              <a:rPr lang="de-DE" sz="2000" b="1" dirty="0">
                <a:solidFill>
                  <a:srgbClr val="0070C0"/>
                </a:solidFill>
              </a:rPr>
              <a:t>Zwei-Kammer-Dialyse-Beutel                    </a:t>
            </a:r>
          </a:p>
          <a:p>
            <a:r>
              <a:rPr lang="de-DE" sz="2000" b="1" dirty="0">
                <a:solidFill>
                  <a:srgbClr val="0070C0"/>
                </a:solidFill>
              </a:rPr>
              <a:t>     </a:t>
            </a:r>
            <a:r>
              <a:rPr lang="de-DE" sz="2000" b="1" dirty="0">
                <a:solidFill>
                  <a:srgbClr val="FF0000"/>
                </a:solidFill>
              </a:rPr>
              <a:t>enthält 24 mmol/l  Bicarbonat</a:t>
            </a:r>
          </a:p>
          <a:p>
            <a:r>
              <a:rPr lang="de-DE" sz="2000" b="1" dirty="0">
                <a:solidFill>
                  <a:srgbClr val="FF0000"/>
                </a:solidFill>
              </a:rPr>
              <a:t>=&gt; CO</a:t>
            </a:r>
            <a:r>
              <a:rPr lang="de-DE" sz="2000" b="1" baseline="-25000" dirty="0">
                <a:solidFill>
                  <a:srgbClr val="FF0000"/>
                </a:solidFill>
              </a:rPr>
              <a:t>2</a:t>
            </a:r>
            <a:r>
              <a:rPr lang="de-DE" sz="2000" b="1" dirty="0">
                <a:solidFill>
                  <a:srgbClr val="FF0000"/>
                </a:solidFill>
              </a:rPr>
              <a:t>-Zusatz nur wegen Mischung mit Calcium in kleinem Beutel</a:t>
            </a:r>
          </a:p>
          <a:p>
            <a:r>
              <a:rPr lang="de-DE" sz="2000" b="1" dirty="0">
                <a:solidFill>
                  <a:srgbClr val="FF0000"/>
                </a:solidFill>
              </a:rPr>
              <a:t>=&gt; Spezialbeutel nur wegen CO</a:t>
            </a:r>
            <a:r>
              <a:rPr lang="de-DE" sz="2000" b="1" baseline="-25000" dirty="0">
                <a:solidFill>
                  <a:srgbClr val="FF0000"/>
                </a:solidFill>
              </a:rPr>
              <a:t>2</a:t>
            </a:r>
            <a:r>
              <a:rPr lang="de-DE" sz="2000" b="1" dirty="0">
                <a:solidFill>
                  <a:srgbClr val="FF0000"/>
                </a:solidFill>
              </a:rPr>
              <a:t>-Zusatz …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4415941" y="5370696"/>
            <a:ext cx="689131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rgbClr val="FF0000"/>
                </a:solidFill>
              </a:rPr>
              <a:t>4) Erwachsener: 24000 mmol CO</a:t>
            </a:r>
            <a:r>
              <a:rPr lang="de-DE" sz="2000" b="1" baseline="-25000" dirty="0">
                <a:solidFill>
                  <a:srgbClr val="FF0000"/>
                </a:solidFill>
              </a:rPr>
              <a:t>2 </a:t>
            </a:r>
            <a:r>
              <a:rPr lang="de-DE" sz="2000" b="1" dirty="0">
                <a:solidFill>
                  <a:srgbClr val="FF0000"/>
                </a:solidFill>
              </a:rPr>
              <a:t>– Produktion pro Tag      </a:t>
            </a:r>
          </a:p>
          <a:p>
            <a:r>
              <a:rPr lang="de-DE" sz="2000" b="1" dirty="0">
                <a:solidFill>
                  <a:srgbClr val="FF0000"/>
                </a:solidFill>
              </a:rPr>
              <a:t>     =&gt;   1000 mmol in einer Stunde</a:t>
            </a:r>
          </a:p>
          <a:p>
            <a:r>
              <a:rPr lang="de-DE" sz="2000" b="1" dirty="0">
                <a:solidFill>
                  <a:srgbClr val="FF0000"/>
                </a:solidFill>
              </a:rPr>
              <a:t>    10 Infusionsflaschen à 500 ml mit Bicarbonat 44 mmol/l   </a:t>
            </a:r>
          </a:p>
          <a:p>
            <a:r>
              <a:rPr lang="de-DE" sz="2000" b="1" dirty="0">
                <a:solidFill>
                  <a:srgbClr val="FF0000"/>
                </a:solidFill>
              </a:rPr>
              <a:t>     =&gt;    440 mmol in mehreren Stunden …</a:t>
            </a:r>
          </a:p>
        </p:txBody>
      </p:sp>
    </p:spTree>
    <p:extLst>
      <p:ext uri="{BB962C8B-B14F-4D97-AF65-F5344CB8AC3E}">
        <p14:creationId xmlns:p14="http://schemas.microsoft.com/office/powerpoint/2010/main" val="3668118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  <p:bldP spid="10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6725" y="310218"/>
            <a:ext cx="8930275" cy="818147"/>
          </a:xfrm>
        </p:spPr>
        <p:txBody>
          <a:bodyPr>
            <a:normAutofit/>
          </a:bodyPr>
          <a:lstStyle/>
          <a:p>
            <a:r>
              <a:rPr lang="de-DE" sz="4800" b="1" dirty="0">
                <a:solidFill>
                  <a:srgbClr val="FF0000"/>
                </a:solidFill>
              </a:rPr>
              <a:t>Neue bicarbonathaltige Infusionen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33138" y="1507958"/>
            <a:ext cx="7385014" cy="4613441"/>
          </a:xfrm>
        </p:spPr>
        <p:txBody>
          <a:bodyPr>
            <a:normAutofit fontScale="92500" lnSpcReduction="10000"/>
          </a:bodyPr>
          <a:lstStyle/>
          <a:p>
            <a:r>
              <a:rPr lang="de-DE" dirty="0"/>
              <a:t>                                    </a:t>
            </a:r>
            <a:r>
              <a:rPr lang="de-DE" sz="2800" b="1" dirty="0">
                <a:solidFill>
                  <a:schemeClr val="tx1"/>
                </a:solidFill>
              </a:rPr>
              <a:t>1)</a:t>
            </a:r>
            <a:r>
              <a:rPr lang="de-DE" sz="2800" b="1" dirty="0">
                <a:solidFill>
                  <a:srgbClr val="00B0F0"/>
                </a:solidFill>
              </a:rPr>
              <a:t>                 </a:t>
            </a:r>
            <a:r>
              <a:rPr lang="de-DE" sz="2800" b="1" dirty="0">
                <a:solidFill>
                  <a:srgbClr val="0070C0"/>
                </a:solidFill>
              </a:rPr>
              <a:t>2)</a:t>
            </a:r>
            <a:r>
              <a:rPr lang="de-DE" sz="2800" b="1" dirty="0">
                <a:solidFill>
                  <a:srgbClr val="00B0F0"/>
                </a:solidFill>
              </a:rPr>
              <a:t>                </a:t>
            </a:r>
            <a:r>
              <a:rPr lang="de-DE" sz="2800" b="1" dirty="0">
                <a:solidFill>
                  <a:srgbClr val="FF0000"/>
                </a:solidFill>
              </a:rPr>
              <a:t>3)</a:t>
            </a:r>
          </a:p>
          <a:p>
            <a:pPr marL="457200" indent="-457200">
              <a:buAutoNum type="arabicParenR"/>
            </a:pPr>
            <a:endParaRPr lang="de-DE" dirty="0"/>
          </a:p>
          <a:p>
            <a:r>
              <a:rPr lang="de-DE" b="1" dirty="0">
                <a:solidFill>
                  <a:srgbClr val="FF0000"/>
                </a:solidFill>
              </a:rPr>
              <a:t>Na</a:t>
            </a:r>
            <a:r>
              <a:rPr lang="de-DE" b="1" baseline="30000" dirty="0">
                <a:solidFill>
                  <a:srgbClr val="FF0000"/>
                </a:solidFill>
              </a:rPr>
              <a:t>+</a:t>
            </a:r>
            <a:r>
              <a:rPr lang="de-DE" b="1" dirty="0">
                <a:solidFill>
                  <a:srgbClr val="FF0000"/>
                </a:solidFill>
              </a:rPr>
              <a:t>                            </a:t>
            </a:r>
            <a:r>
              <a:rPr lang="de-DE" b="1" dirty="0">
                <a:solidFill>
                  <a:schemeClr val="tx1"/>
                </a:solidFill>
              </a:rPr>
              <a:t>140</a:t>
            </a:r>
            <a:r>
              <a:rPr lang="de-DE" b="1" dirty="0">
                <a:solidFill>
                  <a:srgbClr val="FF0000"/>
                </a:solidFill>
              </a:rPr>
              <a:t>                </a:t>
            </a:r>
            <a:r>
              <a:rPr lang="de-DE" b="1" dirty="0">
                <a:solidFill>
                  <a:srgbClr val="0070C0"/>
                </a:solidFill>
              </a:rPr>
              <a:t>140</a:t>
            </a:r>
            <a:r>
              <a:rPr lang="de-DE" b="1" dirty="0">
                <a:solidFill>
                  <a:srgbClr val="FF0000"/>
                </a:solidFill>
              </a:rPr>
              <a:t>                   140</a:t>
            </a:r>
          </a:p>
          <a:p>
            <a:endParaRPr lang="de-DE" b="1" dirty="0">
              <a:solidFill>
                <a:srgbClr val="FF0000"/>
              </a:solidFill>
            </a:endParaRPr>
          </a:p>
          <a:p>
            <a:r>
              <a:rPr lang="de-DE" b="1" dirty="0">
                <a:solidFill>
                  <a:srgbClr val="FF0000"/>
                </a:solidFill>
              </a:rPr>
              <a:t>K</a:t>
            </a:r>
            <a:r>
              <a:rPr lang="de-DE" b="1" baseline="30000" dirty="0">
                <a:solidFill>
                  <a:srgbClr val="FF0000"/>
                </a:solidFill>
              </a:rPr>
              <a:t>+</a:t>
            </a:r>
            <a:r>
              <a:rPr lang="de-DE" b="1" dirty="0">
                <a:solidFill>
                  <a:srgbClr val="FF0000"/>
                </a:solidFill>
              </a:rPr>
              <a:t>                                 </a:t>
            </a:r>
            <a:r>
              <a:rPr lang="de-DE" b="1" dirty="0">
                <a:solidFill>
                  <a:schemeClr val="tx1"/>
                </a:solidFill>
              </a:rPr>
              <a:t>4 </a:t>
            </a:r>
            <a:r>
              <a:rPr lang="de-DE" b="1" dirty="0">
                <a:solidFill>
                  <a:srgbClr val="FF0000"/>
                </a:solidFill>
              </a:rPr>
              <a:t>                     </a:t>
            </a:r>
            <a:r>
              <a:rPr lang="de-DE" b="1" dirty="0">
                <a:solidFill>
                  <a:srgbClr val="0070C0"/>
                </a:solidFill>
              </a:rPr>
              <a:t>4 </a:t>
            </a:r>
            <a:r>
              <a:rPr lang="de-DE" b="1" dirty="0">
                <a:solidFill>
                  <a:srgbClr val="FF0000"/>
                </a:solidFill>
              </a:rPr>
              <a:t>                    4</a:t>
            </a:r>
          </a:p>
          <a:p>
            <a:endParaRPr lang="de-DE" b="1" dirty="0">
              <a:solidFill>
                <a:srgbClr val="FF0000"/>
              </a:solidFill>
            </a:endParaRPr>
          </a:p>
          <a:p>
            <a:r>
              <a:rPr lang="de-DE" b="1" dirty="0">
                <a:solidFill>
                  <a:srgbClr val="FF0000"/>
                </a:solidFill>
              </a:rPr>
              <a:t>HCO</a:t>
            </a:r>
            <a:r>
              <a:rPr lang="de-DE" b="1" baseline="-25000" dirty="0">
                <a:solidFill>
                  <a:srgbClr val="FF0000"/>
                </a:solidFill>
              </a:rPr>
              <a:t>3</a:t>
            </a:r>
            <a:r>
              <a:rPr lang="de-DE" b="1" baseline="30000" dirty="0">
                <a:solidFill>
                  <a:srgbClr val="FF0000"/>
                </a:solidFill>
              </a:rPr>
              <a:t>-</a:t>
            </a:r>
            <a:r>
              <a:rPr lang="de-DE" b="1" dirty="0">
                <a:solidFill>
                  <a:srgbClr val="FF0000"/>
                </a:solidFill>
              </a:rPr>
              <a:t>                          </a:t>
            </a:r>
            <a:r>
              <a:rPr lang="de-DE" b="1" dirty="0">
                <a:solidFill>
                  <a:schemeClr val="tx1"/>
                </a:solidFill>
              </a:rPr>
              <a:t>44</a:t>
            </a:r>
            <a:r>
              <a:rPr lang="de-DE" b="1" dirty="0">
                <a:solidFill>
                  <a:srgbClr val="FF0000"/>
                </a:solidFill>
              </a:rPr>
              <a:t>                   </a:t>
            </a:r>
            <a:r>
              <a:rPr lang="de-DE" b="1" dirty="0">
                <a:solidFill>
                  <a:srgbClr val="0070C0"/>
                </a:solidFill>
              </a:rPr>
              <a:t>32</a:t>
            </a:r>
            <a:r>
              <a:rPr lang="de-DE" b="1" dirty="0">
                <a:solidFill>
                  <a:srgbClr val="FF0000"/>
                </a:solidFill>
              </a:rPr>
              <a:t>                 </a:t>
            </a:r>
            <a:r>
              <a:rPr lang="de-DE" sz="2800" b="1" dirty="0">
                <a:solidFill>
                  <a:srgbClr val="FF0000"/>
                </a:solidFill>
              </a:rPr>
              <a:t>&gt;</a:t>
            </a:r>
            <a:r>
              <a:rPr lang="de-DE" b="1" dirty="0">
                <a:solidFill>
                  <a:srgbClr val="FF0000"/>
                </a:solidFill>
              </a:rPr>
              <a:t>  44</a:t>
            </a:r>
          </a:p>
          <a:p>
            <a:endParaRPr lang="de-DE" b="1" dirty="0">
              <a:solidFill>
                <a:srgbClr val="FF0000"/>
              </a:solidFill>
            </a:endParaRPr>
          </a:p>
          <a:p>
            <a:r>
              <a:rPr lang="de-DE" b="1" dirty="0">
                <a:solidFill>
                  <a:srgbClr val="FF0000"/>
                </a:solidFill>
              </a:rPr>
              <a:t>Cl</a:t>
            </a:r>
            <a:r>
              <a:rPr lang="de-DE" b="1" baseline="30000" dirty="0">
                <a:solidFill>
                  <a:srgbClr val="FF0000"/>
                </a:solidFill>
              </a:rPr>
              <a:t>- </a:t>
            </a:r>
            <a:r>
              <a:rPr lang="de-DE" b="1" dirty="0">
                <a:solidFill>
                  <a:srgbClr val="FF0000"/>
                </a:solidFill>
              </a:rPr>
              <a:t>                              </a:t>
            </a:r>
            <a:r>
              <a:rPr lang="de-DE" b="1" dirty="0">
                <a:solidFill>
                  <a:schemeClr val="tx1"/>
                </a:solidFill>
              </a:rPr>
              <a:t>100</a:t>
            </a:r>
            <a:r>
              <a:rPr lang="de-DE" b="1" dirty="0">
                <a:solidFill>
                  <a:srgbClr val="FF0000"/>
                </a:solidFill>
              </a:rPr>
              <a:t>                 </a:t>
            </a:r>
            <a:r>
              <a:rPr lang="de-DE" b="1" dirty="0">
                <a:solidFill>
                  <a:srgbClr val="0070C0"/>
                </a:solidFill>
              </a:rPr>
              <a:t>100</a:t>
            </a:r>
            <a:r>
              <a:rPr lang="de-DE" b="1" dirty="0">
                <a:solidFill>
                  <a:srgbClr val="FF0000"/>
                </a:solidFill>
              </a:rPr>
              <a:t>             </a:t>
            </a:r>
            <a:r>
              <a:rPr lang="de-DE" sz="2800" b="1" dirty="0">
                <a:solidFill>
                  <a:srgbClr val="FF0000"/>
                </a:solidFill>
              </a:rPr>
              <a:t>&lt;</a:t>
            </a:r>
            <a:r>
              <a:rPr lang="de-DE" b="1" dirty="0">
                <a:solidFill>
                  <a:srgbClr val="FF0000"/>
                </a:solidFill>
              </a:rPr>
              <a:t>   100</a:t>
            </a:r>
          </a:p>
          <a:p>
            <a:endParaRPr lang="de-DE" b="1" dirty="0">
              <a:solidFill>
                <a:srgbClr val="FF0000"/>
              </a:solidFill>
            </a:endParaRPr>
          </a:p>
          <a:p>
            <a:r>
              <a:rPr lang="de-DE" b="1" dirty="0">
                <a:solidFill>
                  <a:srgbClr val="FF0000"/>
                </a:solidFill>
              </a:rPr>
              <a:t>Albumin                     </a:t>
            </a:r>
            <a:r>
              <a:rPr lang="de-DE" b="1" dirty="0">
                <a:solidFill>
                  <a:schemeClr val="tx1"/>
                </a:solidFill>
              </a:rPr>
              <a:t>--</a:t>
            </a:r>
            <a:r>
              <a:rPr lang="de-DE" b="1" dirty="0">
                <a:solidFill>
                  <a:srgbClr val="FF0000"/>
                </a:solidFill>
              </a:rPr>
              <a:t>                   </a:t>
            </a:r>
            <a:r>
              <a:rPr lang="de-DE" b="1" dirty="0">
                <a:solidFill>
                  <a:srgbClr val="0070C0"/>
                </a:solidFill>
              </a:rPr>
              <a:t>5 g/l</a:t>
            </a:r>
            <a:r>
              <a:rPr lang="de-DE" b="1" dirty="0">
                <a:solidFill>
                  <a:srgbClr val="FF0000"/>
                </a:solidFill>
              </a:rPr>
              <a:t>                  --</a:t>
            </a:r>
          </a:p>
          <a:p>
            <a:endParaRPr lang="de-DE" b="1" dirty="0">
              <a:solidFill>
                <a:srgbClr val="FF0000"/>
              </a:solidFill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7146358" y="1566919"/>
            <a:ext cx="37557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/>
              <a:t>1) Standard-Infusionslösung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7146358" y="2505331"/>
            <a:ext cx="44928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0070C0"/>
                </a:solidFill>
              </a:rPr>
              <a:t>2) Infusionslösung </a:t>
            </a:r>
          </a:p>
          <a:p>
            <a:r>
              <a:rPr lang="de-DE" sz="2400" b="1" dirty="0">
                <a:solidFill>
                  <a:srgbClr val="0070C0"/>
                </a:solidFill>
              </a:rPr>
              <a:t>     bei großem Flüssigkeitsumsatz </a:t>
            </a:r>
          </a:p>
          <a:p>
            <a:r>
              <a:rPr lang="de-DE" sz="2400" b="1" dirty="0">
                <a:solidFill>
                  <a:srgbClr val="0070C0"/>
                </a:solidFill>
              </a:rPr>
              <a:t>     und/oder Hypalbuminämie</a:t>
            </a:r>
          </a:p>
          <a:p>
            <a:r>
              <a:rPr lang="de-DE" sz="2400" b="1" dirty="0">
                <a:solidFill>
                  <a:srgbClr val="0070C0"/>
                </a:solidFill>
              </a:rPr>
              <a:t>     (ESL-Protektion)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149600" y="6121399"/>
            <a:ext cx="2611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>
                <a:solidFill>
                  <a:srgbClr val="0070C0"/>
                </a:solidFill>
              </a:rPr>
              <a:t>ca. 12 mmol/l  Albuminat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7259582" y="4551739"/>
            <a:ext cx="45696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3) Hypochlorische Infusionslösung 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    für acidotische Patienten 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    oder bei drohender Acidose 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    (Polytrauma, Sepsis, Urämie)</a:t>
            </a:r>
          </a:p>
        </p:txBody>
      </p:sp>
    </p:spTree>
    <p:extLst>
      <p:ext uri="{BB962C8B-B14F-4D97-AF65-F5344CB8AC3E}">
        <p14:creationId xmlns:p14="http://schemas.microsoft.com/office/powerpoint/2010/main" val="3973657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umsplatzhalter 3"/>
          <p:cNvSpPr>
            <a:spLocks noGrp="1"/>
          </p:cNvSpPr>
          <p:nvPr>
            <p:ph type="dt" sz="quarter" idx="10"/>
          </p:nvPr>
        </p:nvSpPr>
        <p:spPr>
          <a:xfrm>
            <a:off x="458459" y="7049624"/>
            <a:ext cx="2743200" cy="365125"/>
          </a:xfrm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1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079876" y="7126584"/>
            <a:ext cx="4114800" cy="365125"/>
          </a:xfrm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1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0212206" y="7062324"/>
            <a:ext cx="2743200" cy="365125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de-DE" altLang="de-DE" sz="1400" dirty="0"/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8834"/>
            <a:ext cx="9290050" cy="1150937"/>
          </a:xfrm>
        </p:spPr>
        <p:txBody>
          <a:bodyPr/>
          <a:lstStyle/>
          <a:p>
            <a:pPr eaLnBrk="1" hangingPunct="1"/>
            <a:r>
              <a:rPr lang="de-DE" altLang="de-DE" sz="3200" dirty="0"/>
              <a:t>              </a:t>
            </a:r>
            <a:r>
              <a:rPr lang="de-DE" altLang="de-DE" sz="3600" b="1" dirty="0">
                <a:solidFill>
                  <a:srgbClr val="FF0000"/>
                </a:solidFill>
              </a:rPr>
              <a:t>Säure-Basen-Haushalt:  Blickwinkel</a:t>
            </a:r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1355" y="1106905"/>
            <a:ext cx="10227896" cy="5313681"/>
          </a:xfrm>
        </p:spPr>
        <p:txBody>
          <a:bodyPr>
            <a:normAutofit fontScale="62500" lnSpcReduction="2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de-DE" altLang="de-DE" b="1" dirty="0">
                <a:solidFill>
                  <a:srgbClr val="FF0000"/>
                </a:solidFill>
              </a:rPr>
              <a:t>                    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de-DE" altLang="de-DE" b="1" dirty="0">
                <a:solidFill>
                  <a:srgbClr val="FF0000"/>
                </a:solidFill>
              </a:rPr>
              <a:t>                                                                                   </a:t>
            </a:r>
            <a:r>
              <a:rPr lang="de-DE" altLang="de-DE" dirty="0"/>
              <a:t>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de-DE" altLang="de-DE" b="1" dirty="0">
                <a:solidFill>
                  <a:srgbClr val="008BFF"/>
                </a:solidFill>
              </a:rPr>
              <a:t>    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de-DE" altLang="de-DE" b="1" dirty="0"/>
              <a:t>             </a:t>
            </a:r>
            <a:r>
              <a:rPr lang="de-DE" altLang="de-DE" sz="6400" dirty="0"/>
              <a:t>Henderson-Hasselbalch-Gleichung</a:t>
            </a:r>
            <a:endParaRPr lang="de-DE" altLang="de-DE" sz="45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de-DE" altLang="de-DE" sz="4500" dirty="0"/>
              <a:t>                          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de-DE" altLang="de-DE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de-DE" altLang="de-DE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de-DE" altLang="de-DE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de-DE" altLang="de-DE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de-DE" altLang="de-DE" dirty="0">
              <a:solidFill>
                <a:srgbClr val="008B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de-DE" altLang="de-DE" dirty="0">
                <a:solidFill>
                  <a:srgbClr val="008BFF"/>
                </a:solidFill>
              </a:rPr>
              <a:t>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de-DE" altLang="de-DE" dirty="0"/>
              <a:t>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de-DE" altLang="de-DE" dirty="0"/>
          </a:p>
          <a:p>
            <a:pPr eaLnBrk="1" hangingPunct="1">
              <a:lnSpc>
                <a:spcPct val="90000"/>
              </a:lnSpc>
            </a:pPr>
            <a:endParaRPr lang="de-DE" altLang="de-DE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de-DE" altLang="de-DE" b="1" dirty="0">
                <a:solidFill>
                  <a:srgbClr val="FF0000"/>
                </a:solidFill>
              </a:rPr>
              <a:t>                   </a:t>
            </a:r>
            <a:endParaRPr lang="de-DE" altLang="de-DE" dirty="0"/>
          </a:p>
        </p:txBody>
      </p:sp>
      <p:sp>
        <p:nvSpPr>
          <p:cNvPr id="24583" name="Text Box 5"/>
          <p:cNvSpPr txBox="1">
            <a:spLocks noChangeArrowheads="1"/>
          </p:cNvSpPr>
          <p:nvPr/>
        </p:nvSpPr>
        <p:spPr bwMode="auto">
          <a:xfrm>
            <a:off x="4008440" y="3015400"/>
            <a:ext cx="367188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de-DE" altLang="de-DE" sz="2400" dirty="0"/>
              <a:t>  </a:t>
            </a:r>
          </a:p>
        </p:txBody>
      </p:sp>
      <p:sp>
        <p:nvSpPr>
          <p:cNvPr id="24584" name="Text Box 6"/>
          <p:cNvSpPr txBox="1">
            <a:spLocks noChangeArrowheads="1"/>
          </p:cNvSpPr>
          <p:nvPr/>
        </p:nvSpPr>
        <p:spPr bwMode="auto">
          <a:xfrm>
            <a:off x="4440239" y="3954463"/>
            <a:ext cx="3240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de-DE" altLang="de-DE" sz="2400" dirty="0"/>
          </a:p>
        </p:txBody>
      </p:sp>
      <p:sp>
        <p:nvSpPr>
          <p:cNvPr id="24585" name="Text Box 11"/>
          <p:cNvSpPr txBox="1">
            <a:spLocks noChangeArrowheads="1"/>
          </p:cNvSpPr>
          <p:nvPr/>
        </p:nvSpPr>
        <p:spPr bwMode="auto">
          <a:xfrm>
            <a:off x="9459913" y="496252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de-DE" altLang="de-DE" sz="2400" dirty="0"/>
          </a:p>
        </p:txBody>
      </p:sp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7507597" y="4145790"/>
            <a:ext cx="27003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de-DE" altLang="de-DE" sz="2800" dirty="0">
                <a:solidFill>
                  <a:srgbClr val="FF0000"/>
                </a:solidFill>
              </a:rPr>
              <a:t>← </a:t>
            </a:r>
            <a:r>
              <a:rPr lang="de-DE" altLang="de-DE" sz="2800" dirty="0"/>
              <a:t>  </a:t>
            </a:r>
            <a:r>
              <a:rPr lang="de-DE" altLang="de-DE" sz="2800" b="1" dirty="0">
                <a:solidFill>
                  <a:srgbClr val="0070C0"/>
                </a:solidFill>
              </a:rPr>
              <a:t>CO</a:t>
            </a:r>
            <a:r>
              <a:rPr lang="de-DE" altLang="de-DE" sz="2800" b="1" baseline="-25000" dirty="0">
                <a:solidFill>
                  <a:srgbClr val="0070C0"/>
                </a:solidFill>
              </a:rPr>
              <a:t>2</a:t>
            </a:r>
            <a:r>
              <a:rPr lang="de-DE" altLang="de-DE" sz="2800" b="1" baseline="-25000" dirty="0">
                <a:solidFill>
                  <a:srgbClr val="FF0000"/>
                </a:solidFill>
              </a:rPr>
              <a:t> </a:t>
            </a:r>
            <a:r>
              <a:rPr lang="de-DE" altLang="de-DE" sz="2800" b="1" dirty="0">
                <a:solidFill>
                  <a:srgbClr val="FF0000"/>
                </a:solidFill>
              </a:rPr>
              <a:t> + H</a:t>
            </a:r>
            <a:r>
              <a:rPr lang="de-DE" altLang="de-DE" sz="2800" b="1" baseline="-25000" dirty="0">
                <a:solidFill>
                  <a:srgbClr val="FF0000"/>
                </a:solidFill>
              </a:rPr>
              <a:t>2</a:t>
            </a:r>
            <a:r>
              <a:rPr lang="de-DE" altLang="de-DE" sz="2800" b="1" dirty="0">
                <a:solidFill>
                  <a:srgbClr val="FF0000"/>
                </a:solidFill>
              </a:rPr>
              <a:t>O</a:t>
            </a:r>
            <a:r>
              <a:rPr lang="de-DE" altLang="de-DE" sz="2800" b="1" baseline="-250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3567" name="Text Box 15"/>
          <p:cNvSpPr txBox="1">
            <a:spLocks noChangeArrowheads="1"/>
          </p:cNvSpPr>
          <p:nvPr/>
        </p:nvSpPr>
        <p:spPr bwMode="auto">
          <a:xfrm>
            <a:off x="946611" y="3771029"/>
            <a:ext cx="3024624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de-DE" altLang="de-DE" sz="2800" b="1" dirty="0">
                <a:solidFill>
                  <a:srgbClr val="0070C0"/>
                </a:solidFill>
              </a:rPr>
              <a:t>Starke Ionen  </a:t>
            </a:r>
            <a:r>
              <a:rPr lang="de-DE" altLang="de-DE" sz="2800" b="1" dirty="0">
                <a:solidFill>
                  <a:srgbClr val="FF0000"/>
                </a:solidFill>
              </a:rPr>
              <a:t>→</a:t>
            </a:r>
          </a:p>
          <a:p>
            <a:endParaRPr lang="de-DE" altLang="de-DE" sz="2400" b="1" dirty="0"/>
          </a:p>
        </p:txBody>
      </p:sp>
      <p:sp>
        <p:nvSpPr>
          <p:cNvPr id="23569" name="Text Box 17"/>
          <p:cNvSpPr txBox="1">
            <a:spLocks noChangeArrowheads="1"/>
          </p:cNvSpPr>
          <p:nvPr/>
        </p:nvSpPr>
        <p:spPr bwMode="auto">
          <a:xfrm>
            <a:off x="3807193" y="1693197"/>
            <a:ext cx="36718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de-DE" altLang="de-DE" sz="2800" dirty="0">
                <a:solidFill>
                  <a:srgbClr val="FF0000"/>
                </a:solidFill>
              </a:rPr>
              <a:t> </a:t>
            </a:r>
            <a:endParaRPr lang="de-DE" altLang="de-DE" sz="2800" b="1" dirty="0">
              <a:solidFill>
                <a:srgbClr val="0070C0"/>
              </a:solidFill>
            </a:endParaRPr>
          </a:p>
        </p:txBody>
      </p:sp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283255" y="4227166"/>
            <a:ext cx="36816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de-DE" altLang="de-DE" sz="2400" dirty="0">
                <a:solidFill>
                  <a:srgbClr val="FF0000"/>
                </a:solidFill>
              </a:rPr>
              <a:t> (</a:t>
            </a:r>
            <a:r>
              <a:rPr lang="de-DE" altLang="de-DE" sz="2800" b="1" dirty="0">
                <a:solidFill>
                  <a:srgbClr val="FF0000"/>
                </a:solidFill>
              </a:rPr>
              <a:t>Na</a:t>
            </a:r>
            <a:r>
              <a:rPr lang="de-DE" altLang="de-DE" sz="2800" b="1" baseline="30000" dirty="0">
                <a:solidFill>
                  <a:srgbClr val="FF0000"/>
                </a:solidFill>
              </a:rPr>
              <a:t>+</a:t>
            </a:r>
            <a:r>
              <a:rPr lang="de-DE" altLang="de-DE" sz="2800" b="1" dirty="0">
                <a:solidFill>
                  <a:srgbClr val="FF0000"/>
                </a:solidFill>
              </a:rPr>
              <a:t>, K</a:t>
            </a:r>
            <a:r>
              <a:rPr lang="de-DE" altLang="de-DE" sz="2800" b="1" baseline="30000" dirty="0">
                <a:solidFill>
                  <a:srgbClr val="FF0000"/>
                </a:solidFill>
              </a:rPr>
              <a:t>+</a:t>
            </a:r>
            <a:r>
              <a:rPr lang="de-DE" altLang="de-DE" sz="2800" b="1" dirty="0">
                <a:solidFill>
                  <a:srgbClr val="FF0000"/>
                </a:solidFill>
              </a:rPr>
              <a:t>, Cl</a:t>
            </a:r>
            <a:r>
              <a:rPr lang="de-DE" altLang="de-DE" sz="2800" b="1" baseline="30000" dirty="0">
                <a:solidFill>
                  <a:srgbClr val="FF0000"/>
                </a:solidFill>
              </a:rPr>
              <a:t>-</a:t>
            </a:r>
            <a:r>
              <a:rPr lang="de-DE" altLang="de-DE" sz="2800" b="1" dirty="0">
                <a:solidFill>
                  <a:srgbClr val="FF0000"/>
                </a:solidFill>
              </a:rPr>
              <a:t>, Lactat)</a:t>
            </a:r>
            <a:endParaRPr lang="de-DE" altLang="de-DE" sz="2400" b="1" dirty="0">
              <a:solidFill>
                <a:srgbClr val="FF0000"/>
              </a:solidFill>
            </a:endParaRPr>
          </a:p>
        </p:txBody>
      </p:sp>
      <p:sp>
        <p:nvSpPr>
          <p:cNvPr id="23572" name="Text Box 20"/>
          <p:cNvSpPr txBox="1">
            <a:spLocks noChangeArrowheads="1"/>
          </p:cNvSpPr>
          <p:nvPr/>
        </p:nvSpPr>
        <p:spPr bwMode="auto">
          <a:xfrm>
            <a:off x="221393" y="5067298"/>
            <a:ext cx="121155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de-DE" altLang="de-DE" b="1" dirty="0">
                <a:solidFill>
                  <a:srgbClr val="FF0000"/>
                </a:solidFill>
              </a:rPr>
              <a:t>Aktueller (gemessener) pCO </a:t>
            </a:r>
            <a:r>
              <a:rPr lang="de-DE" altLang="de-DE" b="1" baseline="-25000" dirty="0">
                <a:solidFill>
                  <a:srgbClr val="FF0000"/>
                </a:solidFill>
              </a:rPr>
              <a:t>2</a:t>
            </a:r>
            <a:r>
              <a:rPr lang="de-DE" altLang="de-DE" b="1" dirty="0">
                <a:solidFill>
                  <a:srgbClr val="FF0000"/>
                </a:solidFill>
              </a:rPr>
              <a:t>  =&gt;  aktuelles  HCO</a:t>
            </a:r>
            <a:r>
              <a:rPr lang="de-DE" altLang="de-DE" b="1" baseline="-25000" dirty="0">
                <a:solidFill>
                  <a:srgbClr val="FF0000"/>
                </a:solidFill>
              </a:rPr>
              <a:t>3</a:t>
            </a:r>
            <a:r>
              <a:rPr lang="de-DE" altLang="de-DE" b="1" baseline="30000" dirty="0">
                <a:solidFill>
                  <a:srgbClr val="FF0000"/>
                </a:solidFill>
              </a:rPr>
              <a:t>-  </a:t>
            </a:r>
            <a:r>
              <a:rPr lang="de-DE" altLang="de-DE" b="1" dirty="0">
                <a:solidFill>
                  <a:srgbClr val="FF0000"/>
                </a:solidFill>
              </a:rPr>
              <a:t>(act)  =&gt;  respiratorische </a:t>
            </a:r>
            <a:r>
              <a:rPr lang="de-DE" altLang="de-DE" b="1" u="sng" dirty="0">
                <a:solidFill>
                  <a:srgbClr val="FF0000"/>
                </a:solidFill>
              </a:rPr>
              <a:t>und</a:t>
            </a:r>
            <a:r>
              <a:rPr lang="de-DE" altLang="de-DE" b="1" dirty="0">
                <a:solidFill>
                  <a:srgbClr val="FF0000"/>
                </a:solidFill>
              </a:rPr>
              <a:t> metabolische Störungen</a:t>
            </a:r>
            <a:r>
              <a:rPr lang="de-DE" altLang="de-DE" sz="2400" b="1" dirty="0">
                <a:solidFill>
                  <a:srgbClr val="FF0000"/>
                </a:solidFill>
              </a:rPr>
              <a:t>      </a:t>
            </a:r>
          </a:p>
        </p:txBody>
      </p:sp>
      <p:sp>
        <p:nvSpPr>
          <p:cNvPr id="23573" name="Text Box 21"/>
          <p:cNvSpPr txBox="1">
            <a:spLocks noChangeArrowheads="1"/>
          </p:cNvSpPr>
          <p:nvPr/>
        </p:nvSpPr>
        <p:spPr bwMode="auto">
          <a:xfrm>
            <a:off x="3877996" y="3384213"/>
            <a:ext cx="3778311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de-DE" altLang="de-DE" sz="2400" dirty="0"/>
              <a:t>                             HCO</a:t>
            </a:r>
            <a:r>
              <a:rPr lang="de-DE" altLang="de-DE" sz="2400" baseline="-25000" dirty="0"/>
              <a:t>3</a:t>
            </a:r>
            <a:r>
              <a:rPr lang="de-DE" altLang="de-DE" sz="2400" baseline="30000" dirty="0"/>
              <a:t>-</a:t>
            </a:r>
          </a:p>
          <a:p>
            <a:r>
              <a:rPr lang="de-DE" altLang="de-DE" sz="2400" baseline="30000" dirty="0"/>
              <a:t> </a:t>
            </a:r>
            <a:r>
              <a:rPr lang="de-DE" altLang="de-DE" sz="2800" b="1" dirty="0">
                <a:solidFill>
                  <a:srgbClr val="FF0000"/>
                </a:solidFill>
              </a:rPr>
              <a:t>pH</a:t>
            </a:r>
            <a:r>
              <a:rPr lang="de-DE" altLang="de-DE" sz="2400" dirty="0"/>
              <a:t> = pKa  +  lg</a:t>
            </a:r>
            <a:r>
              <a:rPr lang="de-DE" altLang="de-DE" sz="2400" baseline="30000" dirty="0"/>
              <a:t> </a:t>
            </a:r>
            <a:r>
              <a:rPr lang="de-DE" altLang="de-DE" sz="2400" dirty="0"/>
              <a:t> </a:t>
            </a:r>
            <a:r>
              <a:rPr lang="de-DE" altLang="de-DE" sz="2400" baseline="30000" dirty="0"/>
              <a:t> _______</a:t>
            </a:r>
          </a:p>
          <a:p>
            <a:r>
              <a:rPr lang="de-DE" altLang="de-DE" sz="2400" dirty="0"/>
              <a:t>                             H</a:t>
            </a:r>
            <a:r>
              <a:rPr lang="de-DE" altLang="de-DE" sz="2400" baseline="-25000" dirty="0"/>
              <a:t>2</a:t>
            </a:r>
            <a:r>
              <a:rPr lang="de-DE" altLang="de-DE" sz="2400" dirty="0"/>
              <a:t>CO</a:t>
            </a:r>
            <a:r>
              <a:rPr lang="de-DE" altLang="de-DE" sz="2400" baseline="-25000" dirty="0"/>
              <a:t>3</a:t>
            </a:r>
          </a:p>
        </p:txBody>
      </p:sp>
      <p:sp>
        <p:nvSpPr>
          <p:cNvPr id="23574" name="Text Box 22"/>
          <p:cNvSpPr txBox="1">
            <a:spLocks noChangeArrowheads="1"/>
          </p:cNvSpPr>
          <p:nvPr/>
        </p:nvSpPr>
        <p:spPr bwMode="auto">
          <a:xfrm>
            <a:off x="1586827" y="2738721"/>
            <a:ext cx="527093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de-DE" altLang="de-DE" sz="2800" b="1" dirty="0">
                <a:solidFill>
                  <a:srgbClr val="0070C0"/>
                </a:solidFill>
              </a:rPr>
              <a:t>Schwache Säuren </a:t>
            </a:r>
            <a:r>
              <a:rPr lang="de-DE" altLang="de-DE" sz="2800" b="1" dirty="0">
                <a:solidFill>
                  <a:srgbClr val="FF0000"/>
                </a:solidFill>
              </a:rPr>
              <a:t>(Albumin, XA)</a:t>
            </a:r>
          </a:p>
          <a:p>
            <a:r>
              <a:rPr lang="de-DE" altLang="de-DE" sz="2400" b="1" dirty="0">
                <a:solidFill>
                  <a:srgbClr val="FF0000"/>
                </a:solidFill>
              </a:rPr>
              <a:t>                               </a:t>
            </a:r>
            <a:r>
              <a:rPr lang="de-DE" altLang="de-DE" sz="2400" dirty="0">
                <a:solidFill>
                  <a:srgbClr val="FF0000"/>
                </a:solidFill>
              </a:rPr>
              <a:t> ↓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416264" y="5716847"/>
            <a:ext cx="116292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rgbClr val="FF0000"/>
                </a:solidFill>
              </a:rPr>
              <a:t>Standardisierter  pCO </a:t>
            </a:r>
            <a:r>
              <a:rPr lang="de-DE" sz="2000" b="1" baseline="-25000" dirty="0">
                <a:solidFill>
                  <a:srgbClr val="FF0000"/>
                </a:solidFill>
              </a:rPr>
              <a:t>2</a:t>
            </a:r>
            <a:r>
              <a:rPr lang="de-DE" sz="2000" b="1" dirty="0">
                <a:solidFill>
                  <a:srgbClr val="FF0000"/>
                </a:solidFill>
              </a:rPr>
              <a:t> (40 mmHg) =&gt;  Standard HCO</a:t>
            </a:r>
            <a:r>
              <a:rPr lang="de-DE" sz="2000" b="1" baseline="-25000" dirty="0">
                <a:solidFill>
                  <a:srgbClr val="FF0000"/>
                </a:solidFill>
              </a:rPr>
              <a:t>3</a:t>
            </a:r>
            <a:r>
              <a:rPr lang="de-DE" sz="2000" b="1" baseline="30000" dirty="0">
                <a:solidFill>
                  <a:srgbClr val="FF0000"/>
                </a:solidFill>
              </a:rPr>
              <a:t>-  </a:t>
            </a:r>
            <a:r>
              <a:rPr lang="de-DE" sz="2000" b="1" dirty="0">
                <a:solidFill>
                  <a:srgbClr val="FF0000"/>
                </a:solidFill>
              </a:rPr>
              <a:t>(std)  =&gt;  Aktueller Base-Excess (= ABE oder BE (B))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8897280" y="2126730"/>
            <a:ext cx="32493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>
                <a:solidFill>
                  <a:srgbClr val="FF0000"/>
                </a:solidFill>
              </a:rPr>
              <a:t>= Massenwirkungsgesetz</a:t>
            </a:r>
          </a:p>
          <a:p>
            <a:r>
              <a:rPr lang="de-DE" sz="2000" b="1" dirty="0">
                <a:solidFill>
                  <a:srgbClr val="FF0000"/>
                </a:solidFill>
              </a:rPr>
              <a:t>=&gt;  </a:t>
            </a:r>
            <a:r>
              <a:rPr lang="de-DE" sz="2000" b="1" dirty="0"/>
              <a:t>HCO</a:t>
            </a:r>
            <a:r>
              <a:rPr lang="de-DE" sz="2000" b="1" baseline="-25000" dirty="0"/>
              <a:t>3</a:t>
            </a:r>
            <a:r>
              <a:rPr lang="de-DE" sz="2000" b="1" baseline="30000" dirty="0"/>
              <a:t>-</a:t>
            </a:r>
            <a:r>
              <a:rPr lang="de-DE" sz="2000" b="1" dirty="0"/>
              <a:t> :  H</a:t>
            </a:r>
            <a:r>
              <a:rPr lang="de-DE" sz="2000" b="1" baseline="-25000" dirty="0"/>
              <a:t>3</a:t>
            </a:r>
            <a:r>
              <a:rPr lang="de-DE" sz="2000" b="1" dirty="0"/>
              <a:t>O</a:t>
            </a:r>
            <a:r>
              <a:rPr lang="de-DE" sz="2000" b="1" baseline="30000" dirty="0"/>
              <a:t>+</a:t>
            </a:r>
            <a:r>
              <a:rPr lang="de-DE" sz="2000" b="1" dirty="0"/>
              <a:t>  =  1 : 1 </a:t>
            </a:r>
            <a:r>
              <a:rPr lang="de-DE" sz="2000" b="1" dirty="0">
                <a:solidFill>
                  <a:srgbClr val="FF0000"/>
                </a:solidFill>
              </a:rPr>
              <a:t>???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9234955" y="2904471"/>
            <a:ext cx="26629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>
                <a:solidFill>
                  <a:srgbClr val="FF0000"/>
                </a:solidFill>
              </a:rPr>
              <a:t>HCO</a:t>
            </a:r>
            <a:r>
              <a:rPr lang="de-DE" sz="2000" b="1" baseline="-25000" dirty="0">
                <a:solidFill>
                  <a:srgbClr val="FF0000"/>
                </a:solidFill>
              </a:rPr>
              <a:t>3 </a:t>
            </a:r>
            <a:r>
              <a:rPr lang="de-DE" sz="2000" b="1" baseline="30000" dirty="0">
                <a:solidFill>
                  <a:srgbClr val="FF0000"/>
                </a:solidFill>
              </a:rPr>
              <a:t>-</a:t>
            </a:r>
            <a:r>
              <a:rPr lang="de-DE" sz="2000" b="1" dirty="0">
                <a:solidFill>
                  <a:srgbClr val="FF0000"/>
                </a:solidFill>
              </a:rPr>
              <a:t>  =  24 </a:t>
            </a:r>
            <a:r>
              <a:rPr lang="de-DE" sz="2000" b="1" dirty="0"/>
              <a:t>m</a:t>
            </a:r>
            <a:r>
              <a:rPr lang="de-DE" sz="2000" b="1" dirty="0">
                <a:solidFill>
                  <a:srgbClr val="FF0000"/>
                </a:solidFill>
              </a:rPr>
              <a:t>mol/l</a:t>
            </a:r>
          </a:p>
          <a:p>
            <a:r>
              <a:rPr lang="de-DE" sz="2000" b="1" dirty="0">
                <a:solidFill>
                  <a:srgbClr val="FF0000"/>
                </a:solidFill>
              </a:rPr>
              <a:t>H</a:t>
            </a:r>
            <a:r>
              <a:rPr lang="de-DE" sz="2000" b="1" baseline="-25000" dirty="0">
                <a:solidFill>
                  <a:srgbClr val="FF0000"/>
                </a:solidFill>
              </a:rPr>
              <a:t>3</a:t>
            </a:r>
            <a:r>
              <a:rPr lang="de-DE" sz="2000" b="1" dirty="0">
                <a:solidFill>
                  <a:srgbClr val="FF0000"/>
                </a:solidFill>
              </a:rPr>
              <a:t>O</a:t>
            </a:r>
            <a:r>
              <a:rPr lang="de-DE" sz="2000" b="1" baseline="30000" dirty="0">
                <a:solidFill>
                  <a:srgbClr val="FF0000"/>
                </a:solidFill>
              </a:rPr>
              <a:t>+</a:t>
            </a:r>
            <a:r>
              <a:rPr lang="de-DE" sz="2000" b="1" dirty="0">
                <a:solidFill>
                  <a:srgbClr val="FF0000"/>
                </a:solidFill>
              </a:rPr>
              <a:t>     =  40 </a:t>
            </a:r>
            <a:r>
              <a:rPr lang="de-DE" sz="2000" b="1" dirty="0"/>
              <a:t>nano</a:t>
            </a:r>
            <a:r>
              <a:rPr lang="de-DE" sz="2000" b="1" dirty="0">
                <a:solidFill>
                  <a:srgbClr val="FF0000"/>
                </a:solidFill>
              </a:rPr>
              <a:t>mol/l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6546505" y="5534833"/>
            <a:ext cx="4957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 </a:t>
            </a:r>
            <a:endParaRPr lang="de-DE" b="1" dirty="0">
              <a:solidFill>
                <a:srgbClr val="FF0000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2575653" y="6207914"/>
            <a:ext cx="71761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>
                <a:solidFill>
                  <a:srgbClr val="FF0000"/>
                </a:solidFill>
              </a:rPr>
              <a:t>HCO</a:t>
            </a:r>
            <a:r>
              <a:rPr lang="de-DE" sz="2000" b="1" baseline="-25000" dirty="0">
                <a:solidFill>
                  <a:srgbClr val="FF0000"/>
                </a:solidFill>
              </a:rPr>
              <a:t>3</a:t>
            </a:r>
            <a:r>
              <a:rPr lang="de-DE" sz="2000" b="1" baseline="30000" dirty="0">
                <a:solidFill>
                  <a:srgbClr val="FF0000"/>
                </a:solidFill>
              </a:rPr>
              <a:t>- </a:t>
            </a:r>
            <a:r>
              <a:rPr lang="de-DE" sz="2000" b="1" dirty="0">
                <a:solidFill>
                  <a:srgbClr val="FF0000"/>
                </a:solidFill>
              </a:rPr>
              <a:t> (std) und ABE  =&gt;  </a:t>
            </a:r>
            <a:r>
              <a:rPr lang="de-DE" sz="2000" b="1" u="sng" dirty="0">
                <a:solidFill>
                  <a:srgbClr val="FF0000"/>
                </a:solidFill>
              </a:rPr>
              <a:t>Indikatoren</a:t>
            </a:r>
            <a:r>
              <a:rPr lang="de-DE" sz="2000" b="1" dirty="0">
                <a:solidFill>
                  <a:srgbClr val="FF0000"/>
                </a:solidFill>
              </a:rPr>
              <a:t> für metabolische Störungen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3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3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4" grpId="0"/>
      <p:bldP spid="23567" grpId="0"/>
      <p:bldP spid="23569" grpId="0"/>
      <p:bldP spid="23571" grpId="0"/>
      <p:bldP spid="23572" grpId="0"/>
      <p:bldP spid="23573" grpId="0"/>
      <p:bldP spid="23574" grpId="0"/>
      <p:bldP spid="2" grpId="0"/>
      <p:bldP spid="3" grpId="0"/>
      <p:bldP spid="4" grpId="0"/>
      <p:bldP spid="8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CA1316-BF8D-4BCE-BFF8-A2FD34284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6676"/>
          </a:xfrm>
        </p:spPr>
        <p:txBody>
          <a:bodyPr>
            <a:normAutofit/>
          </a:bodyPr>
          <a:lstStyle/>
          <a:p>
            <a:r>
              <a:rPr lang="de-DE" b="1" dirty="0"/>
              <a:t>Ionenprodukt des Wassers: pH + pOH = 14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B9D4E73-E917-44AE-8A4D-1C21696A4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7834" y="1294543"/>
            <a:ext cx="9431676" cy="538365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de-DE" sz="3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e-DE" sz="12800" b="1" dirty="0">
                <a:solidFill>
                  <a:srgbClr val="FF0000"/>
                </a:solidFill>
              </a:rPr>
              <a:t>Das Oxonium-Ion ist die stärkste Säure </a:t>
            </a:r>
          </a:p>
          <a:p>
            <a:pPr marL="0" indent="0">
              <a:buNone/>
            </a:pPr>
            <a:r>
              <a:rPr lang="de-DE" sz="12800" b="1" dirty="0">
                <a:solidFill>
                  <a:srgbClr val="FF0000"/>
                </a:solidFill>
              </a:rPr>
              <a:t>und das Hydroxid-Ion die stärkste Base</a:t>
            </a:r>
          </a:p>
          <a:p>
            <a:pPr marL="0" indent="0">
              <a:buNone/>
            </a:pPr>
            <a:r>
              <a:rPr lang="de-DE" sz="12800" b="1" dirty="0">
                <a:solidFill>
                  <a:srgbClr val="FF0000"/>
                </a:solidFill>
              </a:rPr>
              <a:t>in wäßrigen Lösungen bei 37°C.</a:t>
            </a:r>
          </a:p>
          <a:p>
            <a:pPr marL="0" indent="0">
              <a:buNone/>
            </a:pPr>
            <a:endParaRPr lang="de-DE" sz="12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e-DE" sz="12800" b="1" dirty="0">
                <a:solidFill>
                  <a:srgbClr val="FF0000"/>
                </a:solidFill>
              </a:rPr>
              <a:t>Aqua dest.: pH 7 +  pOH 7  =  14</a:t>
            </a:r>
          </a:p>
          <a:p>
            <a:pPr marL="0" indent="0">
              <a:buNone/>
            </a:pPr>
            <a:endParaRPr lang="de-DE" sz="12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e-DE" sz="12800" b="1" dirty="0">
                <a:solidFill>
                  <a:srgbClr val="FF0000"/>
                </a:solidFill>
              </a:rPr>
              <a:t>Plasma:</a:t>
            </a:r>
          </a:p>
          <a:p>
            <a:pPr marL="0" indent="0">
              <a:buNone/>
            </a:pPr>
            <a:r>
              <a:rPr lang="de-DE" sz="12800" b="1" dirty="0">
                <a:solidFill>
                  <a:srgbClr val="FF0000"/>
                </a:solidFill>
              </a:rPr>
              <a:t>pH    7,4  =&gt;  Oxonium-Ionen    40 nanomol/l</a:t>
            </a:r>
          </a:p>
          <a:p>
            <a:pPr marL="0" indent="0">
              <a:buNone/>
            </a:pPr>
            <a:r>
              <a:rPr lang="de-DE" sz="12800" b="1" dirty="0">
                <a:solidFill>
                  <a:srgbClr val="FF0000"/>
                </a:solidFill>
              </a:rPr>
              <a:t>pOH 6,6  =&gt;  Hydroxid-Ionen  140 nanomol/l</a:t>
            </a:r>
          </a:p>
          <a:p>
            <a:pPr marL="0" indent="0">
              <a:buNone/>
            </a:pPr>
            <a:endParaRPr lang="de-DE" sz="12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e-DE" sz="12800" b="1" dirty="0">
                <a:solidFill>
                  <a:srgbClr val="FF0000"/>
                </a:solidFill>
              </a:rPr>
              <a:t>=&gt; Elektroneutralität ?  =&gt;  Ionen  </a:t>
            </a:r>
          </a:p>
        </p:txBody>
      </p:sp>
    </p:spTree>
    <p:extLst>
      <p:ext uri="{BB962C8B-B14F-4D97-AF65-F5344CB8AC3E}">
        <p14:creationId xmlns:p14="http://schemas.microsoft.com/office/powerpoint/2010/main" val="197416564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2B0860-EC34-43B3-9B7C-AA5203827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4757"/>
          </a:xfrm>
        </p:spPr>
        <p:txBody>
          <a:bodyPr/>
          <a:lstStyle/>
          <a:p>
            <a:r>
              <a:rPr lang="de-DE" b="1" dirty="0">
                <a:solidFill>
                  <a:srgbClr val="FF0000"/>
                </a:solidFill>
              </a:rPr>
              <a:t>Pufferbasen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0E22C70-5CD3-4331-88C1-5D1E0E3682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446"/>
            <a:ext cx="10935984" cy="551722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sz="2400" b="1" dirty="0">
                <a:solidFill>
                  <a:srgbClr val="FF0000"/>
                </a:solidFill>
              </a:rPr>
              <a:t>SID mit 48 mmol/l entspricht den „Pufferbasen“</a:t>
            </a:r>
          </a:p>
          <a:p>
            <a:pPr marL="0" indent="0">
              <a:buNone/>
            </a:pPr>
            <a:r>
              <a:rPr lang="de-DE" sz="2400" b="1" dirty="0"/>
              <a:t>Zunahme der Pufferbasen =&gt; positiver BE</a:t>
            </a:r>
          </a:p>
          <a:p>
            <a:pPr marL="0" indent="0">
              <a:buNone/>
            </a:pPr>
            <a:r>
              <a:rPr lang="de-DE" sz="2400" b="1" dirty="0"/>
              <a:t>Abnahme der Pufferbasen =&gt; negativer BE</a:t>
            </a:r>
          </a:p>
          <a:p>
            <a:pPr marL="0" indent="0">
              <a:buNone/>
            </a:pPr>
            <a:endParaRPr lang="de-DE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e-DE" sz="2400" b="1" dirty="0">
                <a:solidFill>
                  <a:srgbClr val="FF0000"/>
                </a:solidFill>
              </a:rPr>
              <a:t>Scheinbarer Widerspruch</a:t>
            </a:r>
          </a:p>
          <a:p>
            <a:pPr marL="0" indent="0">
              <a:buNone/>
            </a:pPr>
            <a:r>
              <a:rPr lang="de-DE" sz="2400" b="1" dirty="0"/>
              <a:t>Zunahme von XA, Albumin =&gt; negativer BE</a:t>
            </a:r>
          </a:p>
          <a:p>
            <a:pPr marL="0" indent="0">
              <a:buNone/>
            </a:pPr>
            <a:r>
              <a:rPr lang="de-DE" sz="2400" b="1" dirty="0"/>
              <a:t>Abnahme von XA, Albumin =&gt; positiver BE</a:t>
            </a:r>
          </a:p>
          <a:p>
            <a:pPr marL="0" indent="0">
              <a:buNone/>
            </a:pPr>
            <a:r>
              <a:rPr lang="de-DE" sz="2400" b="1" dirty="0">
                <a:solidFill>
                  <a:srgbClr val="FF0000"/>
                </a:solidFill>
              </a:rPr>
              <a:t>Zunahme von aktuellem Bicarbonat bei pCO</a:t>
            </a:r>
            <a:r>
              <a:rPr lang="de-DE" sz="2400" b="1" baseline="-25000" dirty="0">
                <a:solidFill>
                  <a:srgbClr val="FF0000"/>
                </a:solidFill>
              </a:rPr>
              <a:t>2</a:t>
            </a:r>
            <a:r>
              <a:rPr lang="de-DE" sz="2400" b="1" dirty="0">
                <a:solidFill>
                  <a:srgbClr val="FF0000"/>
                </a:solidFill>
              </a:rPr>
              <a:t>-Anstieg =&gt; füllt die SID =&gt; pH sinkt</a:t>
            </a:r>
          </a:p>
          <a:p>
            <a:pPr marL="0" indent="0">
              <a:buNone/>
            </a:pPr>
            <a:endParaRPr lang="de-DE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e-DE" sz="2400" b="1" dirty="0">
                <a:solidFill>
                  <a:srgbClr val="FF0000"/>
                </a:solidFill>
              </a:rPr>
              <a:t>BGA-Gerät errechnet BE aus Standard-Bicarbonat („Pufferbase“)</a:t>
            </a:r>
          </a:p>
          <a:p>
            <a:pPr marL="0" indent="0">
              <a:buNone/>
            </a:pPr>
            <a:r>
              <a:rPr lang="de-DE" sz="2400" b="1" dirty="0">
                <a:solidFill>
                  <a:srgbClr val="FF0000"/>
                </a:solidFill>
              </a:rPr>
              <a:t>Zunahme von Standard-Bicarbonat bei Alkalose =&gt; positiver BE </a:t>
            </a:r>
          </a:p>
          <a:p>
            <a:pPr marL="0" indent="0">
              <a:buNone/>
            </a:pPr>
            <a:r>
              <a:rPr lang="de-DE" sz="2400" b="1" dirty="0">
                <a:solidFill>
                  <a:srgbClr val="FF0000"/>
                </a:solidFill>
              </a:rPr>
              <a:t>Abnahme von Standard-Bicarbonat bei Acidose =&gt; negativer BE</a:t>
            </a:r>
          </a:p>
          <a:p>
            <a:pPr marL="0" indent="0">
              <a:buNone/>
            </a:pPr>
            <a:endParaRPr lang="de-DE" sz="2400" b="1" dirty="0"/>
          </a:p>
          <a:p>
            <a:pPr marL="0" indent="0">
              <a:buNone/>
            </a:pPr>
            <a:r>
              <a:rPr lang="de-DE" sz="2400" b="1" dirty="0"/>
              <a:t>Bicarbonat ist bei respiratorischen Störungen die Ursache</a:t>
            </a:r>
          </a:p>
          <a:p>
            <a:pPr marL="0" indent="0">
              <a:buNone/>
            </a:pPr>
            <a:r>
              <a:rPr lang="de-DE" sz="2400" b="1" dirty="0"/>
              <a:t>Bicarbonat ist bei metabolischen Störungen ein Indikator</a:t>
            </a:r>
          </a:p>
          <a:p>
            <a:pPr marL="0" indent="0">
              <a:buNone/>
            </a:pP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382010523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3"/>
          <p:cNvSpPr>
            <a:spLocks noGrp="1"/>
          </p:cNvSpPr>
          <p:nvPr>
            <p:ph type="dt" sz="quarter" idx="10"/>
          </p:nvPr>
        </p:nvSpPr>
        <p:spPr>
          <a:xfrm>
            <a:off x="736600" y="7385049"/>
            <a:ext cx="2743200" cy="365125"/>
          </a:xfrm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863182" y="7385050"/>
            <a:ext cx="4114800" cy="365125"/>
          </a:xfrm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35085" y="7406480"/>
            <a:ext cx="2743200" cy="365125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de-DE" altLang="de-DE" sz="1400" dirty="0"/>
          </a:p>
        </p:txBody>
      </p:sp>
      <p:sp>
        <p:nvSpPr>
          <p:cNvPr id="59397" name="Rectangle 2"/>
          <p:cNvSpPr>
            <a:spLocks noGrp="1" noChangeArrowheads="1"/>
          </p:cNvSpPr>
          <p:nvPr>
            <p:ph type="title"/>
          </p:nvPr>
        </p:nvSpPr>
        <p:spPr>
          <a:xfrm>
            <a:off x="3035300" y="399258"/>
            <a:ext cx="7772400" cy="533400"/>
          </a:xfrm>
        </p:spPr>
        <p:txBody>
          <a:bodyPr>
            <a:noAutofit/>
          </a:bodyPr>
          <a:lstStyle/>
          <a:p>
            <a:pPr eaLnBrk="1" hangingPunct="1"/>
            <a:r>
              <a:rPr lang="de-DE" altLang="de-DE" sz="4000" b="1" dirty="0">
                <a:solidFill>
                  <a:srgbClr val="FF0000"/>
                </a:solidFill>
              </a:rPr>
              <a:t>Phosphat: Puffer?</a:t>
            </a:r>
          </a:p>
        </p:txBody>
      </p:sp>
      <p:sp>
        <p:nvSpPr>
          <p:cNvPr id="593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8214" y="1412876"/>
            <a:ext cx="8459787" cy="468312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de-DE" altLang="de-DE" sz="2000" b="1" dirty="0"/>
              <a:t>Phosphorsäure </a:t>
            </a:r>
            <a:r>
              <a:rPr lang="de-DE" altLang="de-DE" sz="2000" b="1" dirty="0">
                <a:cs typeface="Arial" panose="020B0604020202020204" pitchFamily="34" charset="0"/>
              </a:rPr>
              <a:t>↔ </a:t>
            </a:r>
            <a:r>
              <a:rPr lang="de-DE" altLang="de-DE" sz="2000" b="1" dirty="0">
                <a:solidFill>
                  <a:srgbClr val="FF0000"/>
                </a:solidFill>
                <a:cs typeface="Arial" panose="020B0604020202020204" pitchFamily="34" charset="0"/>
              </a:rPr>
              <a:t>Dihydrogenphosphat</a:t>
            </a:r>
            <a:r>
              <a:rPr lang="de-DE" altLang="de-DE" sz="2000" b="1" dirty="0">
                <a:cs typeface="Arial" panose="020B0604020202020204" pitchFamily="34" charset="0"/>
              </a:rPr>
              <a:t> ↔ Monohydrogenphosphat</a:t>
            </a:r>
          </a:p>
          <a:p>
            <a:pPr eaLnBrk="1" hangingPunct="1"/>
            <a:endParaRPr lang="de-DE" altLang="de-DE" sz="2000" b="1" dirty="0">
              <a:cs typeface="Arial" panose="020B0604020202020204" pitchFamily="34" charset="0"/>
            </a:endParaRPr>
          </a:p>
          <a:p>
            <a:pPr eaLnBrk="1" hangingPunct="1"/>
            <a:r>
              <a:rPr lang="de-DE" altLang="de-DE" sz="2000" b="1" dirty="0"/>
              <a:t>    H</a:t>
            </a:r>
            <a:r>
              <a:rPr lang="de-DE" altLang="de-DE" sz="2000" b="1" baseline="-25000" dirty="0"/>
              <a:t>3</a:t>
            </a:r>
            <a:r>
              <a:rPr lang="de-DE" altLang="de-DE" sz="2000" b="1" dirty="0"/>
              <a:t>PO</a:t>
            </a:r>
            <a:r>
              <a:rPr lang="de-DE" altLang="de-DE" sz="2000" b="1" baseline="-25000" dirty="0"/>
              <a:t>4</a:t>
            </a:r>
            <a:r>
              <a:rPr lang="de-DE" altLang="de-DE" sz="2000" b="1" dirty="0"/>
              <a:t>           </a:t>
            </a:r>
            <a:r>
              <a:rPr lang="de-DE" altLang="de-DE" sz="2000" b="1" dirty="0">
                <a:cs typeface="Arial" panose="020B0604020202020204" pitchFamily="34" charset="0"/>
              </a:rPr>
              <a:t>↔         </a:t>
            </a:r>
            <a:r>
              <a:rPr lang="de-DE" altLang="de-DE" sz="2000" b="1" dirty="0">
                <a:solidFill>
                  <a:srgbClr val="FF0000"/>
                </a:solidFill>
                <a:cs typeface="Arial" panose="020B0604020202020204" pitchFamily="34" charset="0"/>
              </a:rPr>
              <a:t> H</a:t>
            </a:r>
            <a:r>
              <a:rPr lang="de-DE" altLang="de-DE" sz="2000" b="1" baseline="-25000" dirty="0">
                <a:solidFill>
                  <a:srgbClr val="FF0000"/>
                </a:solidFill>
                <a:cs typeface="Arial" panose="020B0604020202020204" pitchFamily="34" charset="0"/>
              </a:rPr>
              <a:t>2</a:t>
            </a:r>
            <a:r>
              <a:rPr lang="de-DE" altLang="de-DE" sz="2000" b="1" dirty="0">
                <a:solidFill>
                  <a:srgbClr val="FF0000"/>
                </a:solidFill>
                <a:cs typeface="Arial" panose="020B0604020202020204" pitchFamily="34" charset="0"/>
              </a:rPr>
              <a:t>PO</a:t>
            </a:r>
            <a:r>
              <a:rPr lang="de-DE" altLang="de-DE" sz="2000" b="1" baseline="-25000" dirty="0">
                <a:solidFill>
                  <a:srgbClr val="FF0000"/>
                </a:solidFill>
                <a:cs typeface="Arial" panose="020B0604020202020204" pitchFamily="34" charset="0"/>
              </a:rPr>
              <a:t>4</a:t>
            </a:r>
            <a:r>
              <a:rPr lang="de-DE" altLang="de-DE" sz="2000" b="1" baseline="30000" dirty="0">
                <a:solidFill>
                  <a:srgbClr val="FF0000"/>
                </a:solidFill>
                <a:cs typeface="Arial" panose="020B0604020202020204" pitchFamily="34" charset="0"/>
              </a:rPr>
              <a:t>-</a:t>
            </a:r>
            <a:r>
              <a:rPr lang="de-DE" altLang="de-DE" sz="2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de-DE" altLang="de-DE" sz="2000" b="1" dirty="0">
                <a:cs typeface="Arial" panose="020B0604020202020204" pitchFamily="34" charset="0"/>
              </a:rPr>
              <a:t>             ↔       HPO</a:t>
            </a:r>
            <a:r>
              <a:rPr lang="de-DE" altLang="de-DE" sz="2000" b="1" baseline="-25000" dirty="0">
                <a:cs typeface="Arial" panose="020B0604020202020204" pitchFamily="34" charset="0"/>
              </a:rPr>
              <a:t>4</a:t>
            </a:r>
            <a:r>
              <a:rPr lang="de-DE" altLang="de-DE" sz="2000" b="1" baseline="30000" dirty="0">
                <a:cs typeface="Arial" panose="020B0604020202020204" pitchFamily="34" charset="0"/>
              </a:rPr>
              <a:t>2-</a:t>
            </a:r>
            <a:endParaRPr lang="de-DE" altLang="de-DE" sz="2000" b="1" dirty="0">
              <a:cs typeface="Arial" panose="020B0604020202020204" pitchFamily="34" charset="0"/>
            </a:endParaRPr>
          </a:p>
          <a:p>
            <a:pPr eaLnBrk="1" hangingPunct="1"/>
            <a:endParaRPr lang="de-DE" altLang="de-DE" sz="2000" b="1" dirty="0">
              <a:cs typeface="Arial" panose="020B0604020202020204" pitchFamily="34" charset="0"/>
            </a:endParaRPr>
          </a:p>
          <a:p>
            <a:pPr eaLnBrk="1" hangingPunct="1"/>
            <a:r>
              <a:rPr lang="de-DE" altLang="de-DE" sz="2000" b="1" dirty="0">
                <a:cs typeface="Arial" panose="020B0604020202020204" pitchFamily="34" charset="0"/>
              </a:rPr>
              <a:t>pKa:                  </a:t>
            </a:r>
            <a:r>
              <a:rPr lang="de-DE" altLang="de-DE" sz="2000" b="1" dirty="0">
                <a:solidFill>
                  <a:srgbClr val="FF0000"/>
                </a:solidFill>
                <a:cs typeface="Arial" panose="020B0604020202020204" pitchFamily="34" charset="0"/>
              </a:rPr>
              <a:t>3,9</a:t>
            </a:r>
            <a:r>
              <a:rPr lang="de-DE" altLang="de-DE" sz="2000" b="1" dirty="0">
                <a:cs typeface="Arial" panose="020B0604020202020204" pitchFamily="34" charset="0"/>
              </a:rPr>
              <a:t>                                  6,8</a:t>
            </a:r>
          </a:p>
          <a:p>
            <a:pPr eaLnBrk="1" hangingPunct="1"/>
            <a:endParaRPr lang="de-DE" altLang="de-DE" sz="2000" b="1" dirty="0">
              <a:cs typeface="Arial" panose="020B0604020202020204" pitchFamily="34" charset="0"/>
            </a:endParaRPr>
          </a:p>
          <a:p>
            <a:pPr eaLnBrk="1" hangingPunct="1"/>
            <a:r>
              <a:rPr lang="de-DE" altLang="de-DE" sz="2400" b="1" dirty="0">
                <a:solidFill>
                  <a:srgbClr val="FF0000"/>
                </a:solidFill>
                <a:cs typeface="Arial" panose="020B0604020202020204" pitchFamily="34" charset="0"/>
              </a:rPr>
              <a:t>Dihydrogenphosphat = starkes Anion!</a:t>
            </a:r>
          </a:p>
          <a:p>
            <a:pPr eaLnBrk="1" hangingPunct="1"/>
            <a:endParaRPr lang="de-DE" altLang="de-DE" sz="2400" b="1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eaLnBrk="1" hangingPunct="1"/>
            <a:r>
              <a:rPr lang="de-DE" altLang="de-DE" sz="2000" b="1" dirty="0">
                <a:cs typeface="Arial" panose="020B0604020202020204" pitchFamily="34" charset="0"/>
              </a:rPr>
              <a:t>pH 7,4                                20%                            80%</a:t>
            </a:r>
          </a:p>
          <a:p>
            <a:pPr eaLnBrk="1" hangingPunct="1"/>
            <a:r>
              <a:rPr lang="de-DE" altLang="de-DE" sz="2000" b="1" dirty="0">
                <a:solidFill>
                  <a:srgbClr val="FF0000"/>
                </a:solidFill>
                <a:cs typeface="Arial" panose="020B0604020202020204" pitchFamily="34" charset="0"/>
              </a:rPr>
              <a:t>pH 7,0                                70%</a:t>
            </a:r>
            <a:r>
              <a:rPr lang="de-DE" altLang="de-DE" sz="2000" b="1" dirty="0">
                <a:cs typeface="Arial" panose="020B0604020202020204" pitchFamily="34" charset="0"/>
              </a:rPr>
              <a:t>                            30%</a:t>
            </a:r>
          </a:p>
          <a:p>
            <a:pPr eaLnBrk="1" hangingPunct="1"/>
            <a:endParaRPr lang="de-DE" altLang="de-DE" sz="2000" b="1" dirty="0"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de-DE" altLang="de-DE" sz="2000" b="1" dirty="0">
                <a:cs typeface="Arial" panose="020B0604020202020204" pitchFamily="34" charset="0"/>
              </a:rPr>
              <a:t>  </a:t>
            </a:r>
          </a:p>
          <a:p>
            <a:pPr eaLnBrk="1" hangingPunct="1"/>
            <a:endParaRPr lang="de-DE" altLang="de-DE" sz="2000" b="1" dirty="0"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de-DE" altLang="de-DE" sz="2000" baseline="30000" dirty="0">
              <a:cs typeface="Arial" panose="020B0604020202020204" pitchFamily="34" charset="0"/>
            </a:endParaRPr>
          </a:p>
        </p:txBody>
      </p:sp>
      <p:sp>
        <p:nvSpPr>
          <p:cNvPr id="218116" name="Text Box 4"/>
          <p:cNvSpPr txBox="1">
            <a:spLocks noChangeArrowheads="1"/>
          </p:cNvSpPr>
          <p:nvPr/>
        </p:nvSpPr>
        <p:spPr bwMode="auto">
          <a:xfrm>
            <a:off x="1591049" y="5930539"/>
            <a:ext cx="90099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de-DE" altLang="de-DE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=&gt; </a:t>
            </a:r>
            <a:r>
              <a:rPr lang="de-DE" altLang="de-DE" sz="2400" b="1" dirty="0">
                <a:solidFill>
                  <a:srgbClr val="FF0000"/>
                </a:solidFill>
              </a:rPr>
              <a:t>Die Niere scheidet bei Acidose ihren „besten Puffer“ aktiv aus!</a:t>
            </a:r>
          </a:p>
        </p:txBody>
      </p:sp>
      <p:sp>
        <p:nvSpPr>
          <p:cNvPr id="218117" name="Text Box 5"/>
          <p:cNvSpPr txBox="1">
            <a:spLocks noChangeArrowheads="1"/>
          </p:cNvSpPr>
          <p:nvPr/>
        </p:nvSpPr>
        <p:spPr bwMode="auto">
          <a:xfrm>
            <a:off x="3575815" y="5379968"/>
            <a:ext cx="42226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de-DE" altLang="de-DE" sz="2400" b="1" dirty="0">
                <a:solidFill>
                  <a:srgbClr val="FF0000"/>
                </a:solidFill>
              </a:rPr>
              <a:t>Acidose wirkt phosphaturisch!</a:t>
            </a:r>
          </a:p>
        </p:txBody>
      </p:sp>
      <p:sp>
        <p:nvSpPr>
          <p:cNvPr id="218118" name="Text Box 6"/>
          <p:cNvSpPr txBox="1">
            <a:spLocks noChangeArrowheads="1"/>
          </p:cNvSpPr>
          <p:nvPr/>
        </p:nvSpPr>
        <p:spPr bwMode="auto">
          <a:xfrm>
            <a:off x="8164514" y="3522664"/>
            <a:ext cx="311976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de-DE" altLang="de-DE" sz="2400" b="1" dirty="0">
                <a:solidFill>
                  <a:srgbClr val="FF0000"/>
                </a:solidFill>
              </a:rPr>
              <a:t>wie Lactat (pKa = 3,9)</a:t>
            </a:r>
          </a:p>
        </p:txBody>
      </p:sp>
      <p:sp>
        <p:nvSpPr>
          <p:cNvPr id="218119" name="Text Box 7"/>
          <p:cNvSpPr txBox="1">
            <a:spLocks noChangeArrowheads="1"/>
          </p:cNvSpPr>
          <p:nvPr/>
        </p:nvSpPr>
        <p:spPr bwMode="auto">
          <a:xfrm>
            <a:off x="9264651" y="2133601"/>
            <a:ext cx="1133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de-DE" altLang="de-DE" b="1" dirty="0">
                <a:solidFill>
                  <a:srgbClr val="FF0000"/>
                </a:solidFill>
              </a:rPr>
              <a:t>1 mmol/l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8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8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8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8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18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8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8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6" grpId="0"/>
      <p:bldP spid="218117" grpId="0"/>
      <p:bldP spid="218118" grpId="0"/>
      <p:bldP spid="218119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3"/>
          <p:cNvSpPr>
            <a:spLocks noGrp="1"/>
          </p:cNvSpPr>
          <p:nvPr>
            <p:ph type="dt" sz="quarter" idx="10"/>
          </p:nvPr>
        </p:nvSpPr>
        <p:spPr>
          <a:xfrm>
            <a:off x="749300" y="7319963"/>
            <a:ext cx="2743200" cy="365125"/>
          </a:xfrm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962400" y="7334249"/>
            <a:ext cx="4114800" cy="365125"/>
          </a:xfrm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547100" y="7685088"/>
            <a:ext cx="2743200" cy="365125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de-DE" altLang="de-DE" sz="1400" dirty="0"/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>
          <a:xfrm>
            <a:off x="1852611" y="230371"/>
            <a:ext cx="7843838" cy="10080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de-DE" altLang="de-DE" dirty="0"/>
              <a:t>           </a:t>
            </a:r>
            <a:r>
              <a:rPr lang="de-DE" altLang="de-DE" b="1" dirty="0">
                <a:solidFill>
                  <a:srgbClr val="FF0000"/>
                </a:solidFill>
              </a:rPr>
              <a:t>Chemieunterricht:</a:t>
            </a:r>
            <a:br>
              <a:rPr lang="de-DE" altLang="de-DE" b="1" dirty="0">
                <a:solidFill>
                  <a:srgbClr val="FF0000"/>
                </a:solidFill>
              </a:rPr>
            </a:br>
            <a:r>
              <a:rPr lang="de-DE" altLang="de-DE" b="1" dirty="0">
                <a:solidFill>
                  <a:srgbClr val="FF0000"/>
                </a:solidFill>
              </a:rPr>
              <a:t>   Wie verändert man den pH?</a:t>
            </a:r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29256" y="1226954"/>
            <a:ext cx="7862887" cy="5400675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Tx/>
              <a:buNone/>
            </a:pPr>
            <a:endParaRPr lang="de-DE" altLang="de-DE" sz="2000" b="1" dirty="0">
              <a:solidFill>
                <a:srgbClr val="008BFF"/>
              </a:solidFill>
            </a:endParaRPr>
          </a:p>
          <a:p>
            <a:pPr eaLnBrk="1" hangingPunct="1">
              <a:buFontTx/>
              <a:buNone/>
            </a:pPr>
            <a:endParaRPr lang="de-DE" altLang="de-DE" sz="2000" b="1" dirty="0">
              <a:solidFill>
                <a:srgbClr val="008BFF"/>
              </a:solidFill>
            </a:endParaRPr>
          </a:p>
          <a:p>
            <a:pPr eaLnBrk="1" hangingPunct="1">
              <a:buFontTx/>
              <a:buNone/>
            </a:pPr>
            <a:r>
              <a:rPr lang="de-DE" altLang="de-DE" sz="2400" b="1" dirty="0">
                <a:solidFill>
                  <a:srgbClr val="008BFF"/>
                </a:solidFill>
              </a:rPr>
              <a:t>Wasser:</a:t>
            </a:r>
            <a:r>
              <a:rPr lang="de-DE" altLang="de-DE" sz="2400" b="1" dirty="0"/>
              <a:t>     H</a:t>
            </a:r>
            <a:r>
              <a:rPr lang="de-DE" altLang="de-DE" sz="2400" b="1" baseline="-25000" dirty="0"/>
              <a:t>2</a:t>
            </a:r>
            <a:r>
              <a:rPr lang="de-DE" altLang="de-DE" sz="2400" b="1" dirty="0"/>
              <a:t>O + H</a:t>
            </a:r>
            <a:r>
              <a:rPr lang="de-DE" altLang="de-DE" sz="2400" b="1" baseline="-25000" dirty="0"/>
              <a:t>2</a:t>
            </a:r>
            <a:r>
              <a:rPr lang="de-DE" altLang="de-DE" sz="2400" b="1" dirty="0"/>
              <a:t>O  </a:t>
            </a:r>
            <a:r>
              <a:rPr lang="de-DE" altLang="de-DE" sz="2400" b="1" dirty="0">
                <a:cs typeface="Arial" panose="020B0604020202020204" pitchFamily="34" charset="0"/>
              </a:rPr>
              <a:t>↔</a:t>
            </a:r>
            <a:r>
              <a:rPr lang="de-DE" altLang="de-DE" sz="2400" b="1" dirty="0"/>
              <a:t>  H</a:t>
            </a:r>
            <a:r>
              <a:rPr lang="de-DE" altLang="de-DE" sz="2400" b="1" baseline="-25000" dirty="0"/>
              <a:t>3</a:t>
            </a:r>
            <a:r>
              <a:rPr lang="de-DE" altLang="de-DE" sz="2400" b="1" dirty="0"/>
              <a:t>O</a:t>
            </a:r>
            <a:r>
              <a:rPr lang="de-DE" altLang="de-DE" b="1" baseline="30000" dirty="0"/>
              <a:t>+</a:t>
            </a:r>
            <a:r>
              <a:rPr lang="de-DE" altLang="de-DE" sz="2400" b="1" dirty="0"/>
              <a:t> + OH</a:t>
            </a:r>
            <a:r>
              <a:rPr lang="de-DE" altLang="de-DE" b="1" baseline="30000" dirty="0"/>
              <a:t>-</a:t>
            </a:r>
            <a:r>
              <a:rPr lang="de-DE" altLang="de-DE" sz="2400" b="1" baseline="30000" dirty="0"/>
              <a:t> </a:t>
            </a:r>
          </a:p>
          <a:p>
            <a:pPr eaLnBrk="1" hangingPunct="1">
              <a:buFontTx/>
              <a:buNone/>
            </a:pPr>
            <a:r>
              <a:rPr lang="de-DE" altLang="de-DE" sz="2400" b="1" baseline="30000" dirty="0"/>
              <a:t>     </a:t>
            </a:r>
          </a:p>
          <a:p>
            <a:pPr eaLnBrk="1" hangingPunct="1">
              <a:buFontTx/>
              <a:buNone/>
            </a:pPr>
            <a:r>
              <a:rPr lang="de-DE" altLang="de-DE" sz="2400" b="1" baseline="30000" dirty="0"/>
              <a:t>       </a:t>
            </a:r>
            <a:r>
              <a:rPr lang="de-DE" altLang="de-DE" sz="2400" b="1" dirty="0">
                <a:solidFill>
                  <a:srgbClr val="008BFF"/>
                </a:solidFill>
              </a:rPr>
              <a:t>pH</a:t>
            </a:r>
            <a:r>
              <a:rPr lang="de-DE" altLang="de-DE" sz="2400" b="1" baseline="30000" dirty="0">
                <a:solidFill>
                  <a:srgbClr val="008BFF"/>
                </a:solidFill>
              </a:rPr>
              <a:t> </a:t>
            </a:r>
            <a:r>
              <a:rPr lang="de-DE" altLang="de-DE" sz="2400" b="1" dirty="0">
                <a:solidFill>
                  <a:srgbClr val="008BFF"/>
                </a:solidFill>
              </a:rPr>
              <a:t>= pOH =  7,0</a:t>
            </a:r>
            <a:r>
              <a:rPr lang="de-DE" altLang="de-DE" sz="2400" b="1" dirty="0"/>
              <a:t>     </a:t>
            </a:r>
            <a:r>
              <a:rPr lang="de-DE" altLang="de-DE" sz="2400" b="1" dirty="0">
                <a:cs typeface="Arial" panose="020B0604020202020204" pitchFamily="34" charset="0"/>
              </a:rPr>
              <a:t>→</a:t>
            </a:r>
            <a:r>
              <a:rPr lang="de-DE" altLang="de-DE" sz="2400" b="1" dirty="0"/>
              <a:t> 0,000 000 1 mol/l   =  100 </a:t>
            </a:r>
            <a:r>
              <a:rPr lang="de-DE" altLang="de-DE" sz="2400" b="1" dirty="0">
                <a:solidFill>
                  <a:srgbClr val="008BFF"/>
                </a:solidFill>
              </a:rPr>
              <a:t>nano</a:t>
            </a:r>
            <a:r>
              <a:rPr lang="de-DE" altLang="de-DE" sz="2400" b="1" dirty="0"/>
              <a:t>mol/l</a:t>
            </a:r>
          </a:p>
          <a:p>
            <a:pPr eaLnBrk="1" hangingPunct="1">
              <a:buFontTx/>
              <a:buNone/>
            </a:pPr>
            <a:endParaRPr lang="de-DE" altLang="de-DE" sz="2400" b="1" dirty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endParaRPr lang="de-DE" altLang="de-DE" sz="2400" b="1" dirty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r>
              <a:rPr lang="de-DE" altLang="de-DE" sz="2400" b="1" dirty="0">
                <a:solidFill>
                  <a:srgbClr val="FF0000"/>
                </a:solidFill>
              </a:rPr>
              <a:t>Natrium:</a:t>
            </a:r>
            <a:r>
              <a:rPr lang="de-DE" altLang="de-DE" sz="2400" b="1" dirty="0"/>
              <a:t>     2 Na  + 2 H</a:t>
            </a:r>
            <a:r>
              <a:rPr lang="de-DE" altLang="de-DE" sz="2400" b="1" baseline="-25000" dirty="0"/>
              <a:t>2</a:t>
            </a:r>
            <a:r>
              <a:rPr lang="de-DE" altLang="de-DE" sz="2400" b="1" dirty="0"/>
              <a:t>O  </a:t>
            </a:r>
            <a:r>
              <a:rPr lang="de-DE" altLang="de-DE" sz="2400" b="1" dirty="0">
                <a:cs typeface="Arial" panose="020B0604020202020204" pitchFamily="34" charset="0"/>
              </a:rPr>
              <a:t>↔</a:t>
            </a:r>
            <a:r>
              <a:rPr lang="de-DE" altLang="de-DE" sz="2400" b="1" dirty="0"/>
              <a:t>  2 Na</a:t>
            </a:r>
            <a:r>
              <a:rPr lang="de-DE" altLang="de-DE" b="1" baseline="30000" dirty="0"/>
              <a:t>+</a:t>
            </a:r>
            <a:r>
              <a:rPr lang="de-DE" altLang="de-DE" sz="2400" b="1" dirty="0"/>
              <a:t> + 2 OH</a:t>
            </a:r>
            <a:r>
              <a:rPr lang="de-DE" altLang="de-DE" b="1" baseline="30000" dirty="0"/>
              <a:t>-</a:t>
            </a:r>
            <a:r>
              <a:rPr lang="de-DE" altLang="de-DE" sz="2400" b="1" dirty="0"/>
              <a:t>  + H</a:t>
            </a:r>
            <a:r>
              <a:rPr lang="de-DE" altLang="de-DE" sz="2400" b="1" baseline="-25000" dirty="0"/>
              <a:t>2</a:t>
            </a:r>
            <a:r>
              <a:rPr lang="de-DE" altLang="de-DE" sz="2400" b="1" dirty="0">
                <a:cs typeface="Arial" panose="020B0604020202020204" pitchFamily="34" charset="0"/>
              </a:rPr>
              <a:t>↑</a:t>
            </a:r>
          </a:p>
          <a:p>
            <a:pPr eaLnBrk="1" hangingPunct="1">
              <a:buFontTx/>
              <a:buNone/>
            </a:pPr>
            <a:endParaRPr lang="de-DE" altLang="de-DE" sz="2400" b="1" dirty="0"/>
          </a:p>
          <a:p>
            <a:pPr eaLnBrk="1" hangingPunct="1">
              <a:buFontTx/>
              <a:buNone/>
            </a:pPr>
            <a:r>
              <a:rPr lang="de-DE" altLang="de-DE" sz="2400" b="1" dirty="0"/>
              <a:t>     </a:t>
            </a:r>
            <a:r>
              <a:rPr lang="de-DE" altLang="de-DE" sz="2400" b="1" dirty="0">
                <a:solidFill>
                  <a:srgbClr val="FF0000"/>
                </a:solidFill>
              </a:rPr>
              <a:t>pH = 13</a:t>
            </a:r>
            <a:r>
              <a:rPr lang="de-DE" altLang="de-DE" sz="2400" b="1" dirty="0"/>
              <a:t>   </a:t>
            </a:r>
            <a:r>
              <a:rPr lang="de-DE" altLang="de-DE" sz="2400" b="1" dirty="0">
                <a:cs typeface="Arial" panose="020B0604020202020204" pitchFamily="34" charset="0"/>
              </a:rPr>
              <a:t>→</a:t>
            </a:r>
            <a:r>
              <a:rPr lang="de-DE" altLang="de-DE" sz="2400" b="1" dirty="0"/>
              <a:t>     pOH = 1</a:t>
            </a:r>
            <a:r>
              <a:rPr lang="de-DE" altLang="de-DE" sz="2400" b="1" dirty="0">
                <a:solidFill>
                  <a:srgbClr val="FF0000"/>
                </a:solidFill>
              </a:rPr>
              <a:t>  </a:t>
            </a:r>
            <a:r>
              <a:rPr lang="de-DE" altLang="de-DE" sz="2400" b="1" dirty="0">
                <a:cs typeface="Arial" panose="020B0604020202020204" pitchFamily="34" charset="0"/>
              </a:rPr>
              <a:t>→</a:t>
            </a:r>
            <a:r>
              <a:rPr lang="de-DE" altLang="de-DE" sz="2400" b="1" dirty="0"/>
              <a:t>   </a:t>
            </a:r>
            <a:r>
              <a:rPr lang="de-DE" altLang="de-DE" sz="2400" b="1" dirty="0">
                <a:cs typeface="Arial" panose="020B0604020202020204" pitchFamily="34" charset="0"/>
              </a:rPr>
              <a:t>[</a:t>
            </a:r>
            <a:r>
              <a:rPr lang="de-DE" altLang="de-DE" sz="2400" b="1" dirty="0"/>
              <a:t>OH</a:t>
            </a:r>
            <a:r>
              <a:rPr lang="de-DE" altLang="de-DE" sz="2400" b="1" baseline="30000" dirty="0"/>
              <a:t>-</a:t>
            </a:r>
            <a:r>
              <a:rPr lang="de-DE" altLang="de-DE" sz="2400" b="1" dirty="0">
                <a:cs typeface="Arial" panose="020B0604020202020204" pitchFamily="34" charset="0"/>
              </a:rPr>
              <a:t>]</a:t>
            </a:r>
            <a:r>
              <a:rPr lang="de-DE" altLang="de-DE" sz="2400" b="1" dirty="0"/>
              <a:t> = 0,1 mol/l    (Faktor 10</a:t>
            </a:r>
            <a:r>
              <a:rPr lang="de-DE" altLang="de-DE" sz="2400" b="1" baseline="30000" dirty="0"/>
              <a:t>6</a:t>
            </a:r>
            <a:r>
              <a:rPr lang="de-DE" altLang="de-DE" sz="2400" b="1" dirty="0"/>
              <a:t>)</a:t>
            </a:r>
          </a:p>
          <a:p>
            <a:pPr eaLnBrk="1" hangingPunct="1">
              <a:buFontTx/>
              <a:buNone/>
            </a:pPr>
            <a:endParaRPr lang="de-DE" altLang="de-DE" sz="2400" b="1" dirty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endParaRPr lang="de-DE" altLang="de-DE" sz="2400" b="1" dirty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r>
              <a:rPr lang="de-DE" altLang="de-DE" sz="2400" b="1" dirty="0">
                <a:solidFill>
                  <a:srgbClr val="00B050"/>
                </a:solidFill>
              </a:rPr>
              <a:t>Chlor:        </a:t>
            </a:r>
            <a:r>
              <a:rPr lang="de-DE" altLang="de-DE" sz="2400" b="1" dirty="0"/>
              <a:t>Cl</a:t>
            </a:r>
            <a:r>
              <a:rPr lang="de-DE" altLang="de-DE" sz="2400" b="1" i="1" baseline="-25000" dirty="0"/>
              <a:t>2</a:t>
            </a:r>
            <a:r>
              <a:rPr lang="de-DE" altLang="de-DE" sz="2400" b="1" dirty="0"/>
              <a:t> + 3 H</a:t>
            </a:r>
            <a:r>
              <a:rPr lang="de-DE" altLang="de-DE" sz="2400" b="1" baseline="-25000" dirty="0"/>
              <a:t>2</a:t>
            </a:r>
            <a:r>
              <a:rPr lang="de-DE" altLang="de-DE" sz="2400" b="1" dirty="0"/>
              <a:t>O </a:t>
            </a:r>
            <a:r>
              <a:rPr lang="de-DE" altLang="de-DE" sz="2400" b="1" dirty="0">
                <a:cs typeface="Arial" panose="020B0604020202020204" pitchFamily="34" charset="0"/>
              </a:rPr>
              <a:t>↔</a:t>
            </a:r>
            <a:r>
              <a:rPr lang="de-DE" altLang="de-DE" sz="2400" b="1" dirty="0"/>
              <a:t>  2 Cl</a:t>
            </a:r>
            <a:r>
              <a:rPr lang="de-DE" altLang="de-DE" b="1" baseline="30000" dirty="0"/>
              <a:t>-</a:t>
            </a:r>
            <a:r>
              <a:rPr lang="de-DE" altLang="de-DE" sz="2400" b="1" dirty="0"/>
              <a:t>  + 2 H</a:t>
            </a:r>
            <a:r>
              <a:rPr lang="de-DE" altLang="de-DE" sz="2400" b="1" baseline="-25000" dirty="0"/>
              <a:t>3</a:t>
            </a:r>
            <a:r>
              <a:rPr lang="de-DE" altLang="de-DE" sz="2400" b="1" dirty="0"/>
              <a:t>O</a:t>
            </a:r>
            <a:r>
              <a:rPr lang="de-DE" altLang="de-DE" b="1" baseline="30000" dirty="0"/>
              <a:t>+</a:t>
            </a:r>
            <a:r>
              <a:rPr lang="de-DE" altLang="de-DE" sz="2400" b="1" dirty="0"/>
              <a:t>  + </a:t>
            </a:r>
            <a:r>
              <a:rPr lang="de-DE" altLang="de-DE" sz="2400" b="1" dirty="0">
                <a:cs typeface="Arial" panose="020B0604020202020204" pitchFamily="34" charset="0"/>
              </a:rPr>
              <a:t>½ </a:t>
            </a:r>
            <a:r>
              <a:rPr lang="de-DE" altLang="de-DE" sz="2400" b="1" dirty="0"/>
              <a:t>O</a:t>
            </a:r>
            <a:r>
              <a:rPr lang="de-DE" altLang="de-DE" sz="2400" b="1" baseline="-25000" dirty="0"/>
              <a:t>2 </a:t>
            </a:r>
            <a:r>
              <a:rPr lang="de-DE" altLang="de-DE" sz="2400" b="1" dirty="0">
                <a:cs typeface="Arial" panose="020B0604020202020204" pitchFamily="34" charset="0"/>
              </a:rPr>
              <a:t>↑</a:t>
            </a:r>
          </a:p>
          <a:p>
            <a:pPr eaLnBrk="1" hangingPunct="1">
              <a:buFontTx/>
              <a:buNone/>
            </a:pPr>
            <a:r>
              <a:rPr lang="de-DE" altLang="de-DE" sz="2400" b="1" baseline="-25000" dirty="0"/>
              <a:t>    </a:t>
            </a:r>
          </a:p>
          <a:p>
            <a:pPr eaLnBrk="1" hangingPunct="1">
              <a:buFontTx/>
              <a:buNone/>
            </a:pPr>
            <a:r>
              <a:rPr lang="de-DE" altLang="de-DE" sz="2400" b="1" baseline="-25000" dirty="0"/>
              <a:t>         </a:t>
            </a:r>
            <a:r>
              <a:rPr lang="de-DE" altLang="de-DE" sz="2400" b="1" dirty="0">
                <a:solidFill>
                  <a:srgbClr val="FF0000"/>
                </a:solidFill>
              </a:rPr>
              <a:t>pH = 1  </a:t>
            </a:r>
            <a:r>
              <a:rPr lang="de-DE" altLang="de-DE" sz="2400" b="1" dirty="0">
                <a:cs typeface="Arial" panose="020B0604020202020204" pitchFamily="34" charset="0"/>
              </a:rPr>
              <a:t>→  [</a:t>
            </a:r>
            <a:r>
              <a:rPr lang="de-DE" altLang="de-DE" sz="2400" b="1" dirty="0"/>
              <a:t> H</a:t>
            </a:r>
            <a:r>
              <a:rPr lang="de-DE" altLang="de-DE" sz="2400" b="1" baseline="-25000" dirty="0"/>
              <a:t>3</a:t>
            </a:r>
            <a:r>
              <a:rPr lang="de-DE" altLang="de-DE" sz="2400" b="1" dirty="0"/>
              <a:t>O</a:t>
            </a:r>
            <a:r>
              <a:rPr lang="de-DE" altLang="de-DE" sz="2400" b="1" baseline="30000" dirty="0"/>
              <a:t>+ </a:t>
            </a:r>
            <a:r>
              <a:rPr lang="de-DE" altLang="de-DE" sz="2400" b="1" dirty="0">
                <a:cs typeface="Arial" panose="020B0604020202020204" pitchFamily="34" charset="0"/>
              </a:rPr>
              <a:t>] </a:t>
            </a:r>
            <a:r>
              <a:rPr lang="de-DE" altLang="de-DE" sz="2400" b="1" dirty="0"/>
              <a:t>= 0,1 mol/l </a:t>
            </a:r>
          </a:p>
        </p:txBody>
      </p:sp>
      <p:sp>
        <p:nvSpPr>
          <p:cNvPr id="25607" name="Text Box 4"/>
          <p:cNvSpPr txBox="1">
            <a:spLocks noChangeArrowheads="1"/>
          </p:cNvSpPr>
          <p:nvPr/>
        </p:nvSpPr>
        <p:spPr bwMode="auto">
          <a:xfrm>
            <a:off x="-963367" y="3200400"/>
            <a:ext cx="330321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de-DE" altLang="de-DE" sz="24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3"/>
          <p:cNvSpPr>
            <a:spLocks noGrp="1"/>
          </p:cNvSpPr>
          <p:nvPr>
            <p:ph type="dt" sz="quarter" idx="10"/>
          </p:nvPr>
        </p:nvSpPr>
        <p:spPr>
          <a:xfrm>
            <a:off x="812800" y="7399337"/>
            <a:ext cx="2743200" cy="365125"/>
          </a:xfrm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000500" y="7547768"/>
            <a:ext cx="4114800" cy="365125"/>
          </a:xfrm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88388" y="7216774"/>
            <a:ext cx="2743200" cy="365125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de-DE" altLang="de-DE" sz="1400" dirty="0"/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>
          <a:xfrm>
            <a:off x="2424114" y="260350"/>
            <a:ext cx="7775575" cy="865188"/>
          </a:xfrm>
        </p:spPr>
        <p:txBody>
          <a:bodyPr/>
          <a:lstStyle/>
          <a:p>
            <a:pPr eaLnBrk="1" hangingPunct="1"/>
            <a:r>
              <a:rPr lang="de-DE" altLang="de-DE" sz="3200" b="1" dirty="0">
                <a:solidFill>
                  <a:srgbClr val="FF0000"/>
                </a:solidFill>
              </a:rPr>
              <a:t>Elektroneutralität ...</a:t>
            </a: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14773" y="1463675"/>
            <a:ext cx="7373615" cy="467995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Tx/>
              <a:buNone/>
            </a:pPr>
            <a:r>
              <a:rPr lang="de-DE" altLang="de-DE" dirty="0"/>
              <a:t>  </a:t>
            </a:r>
          </a:p>
          <a:p>
            <a:pPr eaLnBrk="1" hangingPunct="1">
              <a:buFontTx/>
              <a:buNone/>
            </a:pPr>
            <a:r>
              <a:rPr lang="de-DE" altLang="de-DE" dirty="0"/>
              <a:t>     2 Na  + 2 H</a:t>
            </a:r>
            <a:r>
              <a:rPr lang="de-DE" altLang="de-DE" baseline="-25000" dirty="0"/>
              <a:t>2</a:t>
            </a:r>
            <a:r>
              <a:rPr lang="de-DE" altLang="de-DE" dirty="0"/>
              <a:t>O  </a:t>
            </a:r>
            <a:r>
              <a:rPr lang="de-DE" altLang="de-DE" dirty="0">
                <a:cs typeface="Arial" panose="020B0604020202020204" pitchFamily="34" charset="0"/>
              </a:rPr>
              <a:t>↔  2 Na</a:t>
            </a:r>
            <a:r>
              <a:rPr lang="de-DE" altLang="de-DE" baseline="30000" dirty="0">
                <a:cs typeface="Arial" panose="020B0604020202020204" pitchFamily="34" charset="0"/>
              </a:rPr>
              <a:t>+</a:t>
            </a:r>
            <a:r>
              <a:rPr lang="de-DE" altLang="de-DE" dirty="0">
                <a:cs typeface="Arial" panose="020B0604020202020204" pitchFamily="34" charset="0"/>
              </a:rPr>
              <a:t>  +  2 OH</a:t>
            </a:r>
            <a:r>
              <a:rPr lang="de-DE" altLang="de-DE" baseline="30000" dirty="0">
                <a:cs typeface="Arial" panose="020B0604020202020204" pitchFamily="34" charset="0"/>
              </a:rPr>
              <a:t>-</a:t>
            </a:r>
            <a:r>
              <a:rPr lang="de-DE" altLang="de-DE" dirty="0">
                <a:cs typeface="Arial" panose="020B0604020202020204" pitchFamily="34" charset="0"/>
              </a:rPr>
              <a:t>  + H</a:t>
            </a:r>
            <a:r>
              <a:rPr lang="de-DE" altLang="de-DE" baseline="-25000" dirty="0">
                <a:cs typeface="Arial" panose="020B0604020202020204" pitchFamily="34" charset="0"/>
              </a:rPr>
              <a:t>2 </a:t>
            </a:r>
            <a:r>
              <a:rPr lang="de-DE" altLang="de-DE" dirty="0">
                <a:cs typeface="Arial" panose="020B0604020202020204" pitchFamily="34" charset="0"/>
              </a:rPr>
              <a:t>↑</a:t>
            </a:r>
          </a:p>
          <a:p>
            <a:pPr eaLnBrk="1" hangingPunct="1"/>
            <a:endParaRPr lang="de-DE" altLang="de-DE" dirty="0"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de-DE" altLang="de-DE" dirty="0"/>
              <a:t>          </a:t>
            </a:r>
          </a:p>
          <a:p>
            <a:pPr eaLnBrk="1" hangingPunct="1">
              <a:buFontTx/>
              <a:buNone/>
            </a:pPr>
            <a:r>
              <a:rPr lang="de-DE" altLang="de-DE" dirty="0"/>
              <a:t>             </a:t>
            </a:r>
          </a:p>
          <a:p>
            <a:pPr eaLnBrk="1" hangingPunct="1">
              <a:buFontTx/>
              <a:buNone/>
            </a:pPr>
            <a:r>
              <a:rPr lang="de-DE" altLang="de-DE" sz="3200" b="1" dirty="0">
                <a:solidFill>
                  <a:srgbClr val="FF0000"/>
                </a:solidFill>
              </a:rPr>
              <a:t>            </a:t>
            </a:r>
            <a:r>
              <a:rPr lang="de-DE" altLang="de-DE" sz="3200" b="1" u="sng" dirty="0">
                <a:solidFill>
                  <a:srgbClr val="FF0000"/>
                </a:solidFill>
              </a:rPr>
              <a:t>Zwei „einfache“ Fragen</a:t>
            </a:r>
            <a:r>
              <a:rPr lang="de-DE" altLang="de-DE" sz="3200" b="1" dirty="0">
                <a:solidFill>
                  <a:srgbClr val="FF0000"/>
                </a:solidFill>
              </a:rPr>
              <a:t>: </a:t>
            </a:r>
          </a:p>
          <a:p>
            <a:pPr eaLnBrk="1" hangingPunct="1">
              <a:buFontTx/>
              <a:buNone/>
            </a:pPr>
            <a:r>
              <a:rPr lang="de-DE" altLang="de-DE" sz="3200" b="1" dirty="0">
                <a:solidFill>
                  <a:srgbClr val="FF0000"/>
                </a:solidFill>
              </a:rPr>
              <a:t>   </a:t>
            </a:r>
          </a:p>
          <a:p>
            <a:pPr eaLnBrk="1" hangingPunct="1">
              <a:buFontTx/>
              <a:buNone/>
            </a:pPr>
            <a:r>
              <a:rPr lang="de-DE" altLang="de-DE" dirty="0"/>
              <a:t>      </a:t>
            </a:r>
            <a:r>
              <a:rPr lang="de-DE" altLang="de-DE" b="1" dirty="0"/>
              <a:t>1) Sind genauso viele Natrium-Ionen </a:t>
            </a:r>
          </a:p>
          <a:p>
            <a:pPr eaLnBrk="1" hangingPunct="1">
              <a:buFontTx/>
              <a:buNone/>
            </a:pPr>
            <a:r>
              <a:rPr lang="de-DE" altLang="de-DE" b="1" dirty="0"/>
              <a:t>           wie Hydroxid-Ionen in der Lösung?</a:t>
            </a:r>
          </a:p>
          <a:p>
            <a:pPr eaLnBrk="1" hangingPunct="1">
              <a:buFontTx/>
              <a:buNone/>
            </a:pPr>
            <a:endParaRPr lang="de-DE" altLang="de-DE" b="1" dirty="0"/>
          </a:p>
          <a:p>
            <a:pPr eaLnBrk="1" hangingPunct="1">
              <a:buFontTx/>
              <a:buNone/>
            </a:pPr>
            <a:r>
              <a:rPr lang="de-DE" altLang="de-DE" b="1" dirty="0"/>
              <a:t>     2) Enthält diese Lösung Oxonium-Ionen?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3384550" y="2621855"/>
            <a:ext cx="4897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de-DE" altLang="de-DE" b="1" dirty="0"/>
              <a:t> </a:t>
            </a:r>
            <a:r>
              <a:rPr lang="de-DE" altLang="de-DE" b="1" dirty="0">
                <a:solidFill>
                  <a:srgbClr val="FF0000"/>
                </a:solidFill>
              </a:rPr>
              <a:t>H</a:t>
            </a:r>
            <a:r>
              <a:rPr lang="de-DE" altLang="de-DE" b="1" baseline="-25000" dirty="0">
                <a:solidFill>
                  <a:srgbClr val="FF0000"/>
                </a:solidFill>
              </a:rPr>
              <a:t>2</a:t>
            </a:r>
            <a:r>
              <a:rPr lang="de-DE" altLang="de-DE" b="1" dirty="0">
                <a:solidFill>
                  <a:srgbClr val="FF0000"/>
                </a:solidFill>
              </a:rPr>
              <a:t>O  +  H</a:t>
            </a:r>
            <a:r>
              <a:rPr lang="de-DE" altLang="de-DE" b="1" baseline="-25000" dirty="0">
                <a:solidFill>
                  <a:srgbClr val="FF0000"/>
                </a:solidFill>
              </a:rPr>
              <a:t>2</a:t>
            </a:r>
            <a:r>
              <a:rPr lang="de-DE" altLang="de-DE" b="1" dirty="0">
                <a:solidFill>
                  <a:srgbClr val="FF0000"/>
                </a:solidFill>
              </a:rPr>
              <a:t>O    ↔   H</a:t>
            </a:r>
            <a:r>
              <a:rPr lang="de-DE" altLang="de-DE" b="1" baseline="-25000" dirty="0">
                <a:solidFill>
                  <a:srgbClr val="FF0000"/>
                </a:solidFill>
              </a:rPr>
              <a:t>3</a:t>
            </a:r>
            <a:r>
              <a:rPr lang="de-DE" altLang="de-DE" b="1" dirty="0">
                <a:solidFill>
                  <a:srgbClr val="FF0000"/>
                </a:solidFill>
              </a:rPr>
              <a:t>O</a:t>
            </a:r>
            <a:r>
              <a:rPr lang="de-DE" altLang="de-DE" b="1" baseline="30000" dirty="0">
                <a:solidFill>
                  <a:srgbClr val="FF0000"/>
                </a:solidFill>
              </a:rPr>
              <a:t>+ </a:t>
            </a:r>
            <a:r>
              <a:rPr lang="de-DE" altLang="de-DE" b="1" dirty="0">
                <a:solidFill>
                  <a:srgbClr val="FF0000"/>
                </a:solidFill>
              </a:rPr>
              <a:t>  +  OH</a:t>
            </a:r>
            <a:r>
              <a:rPr lang="de-DE" altLang="de-DE" b="1" baseline="30000" dirty="0">
                <a:solidFill>
                  <a:srgbClr val="FF0000"/>
                </a:solidFill>
              </a:rPr>
              <a:t>-    </a:t>
            </a: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2927351" y="1038226"/>
            <a:ext cx="497213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de-DE" altLang="de-DE" sz="2800" b="1" dirty="0">
                <a:solidFill>
                  <a:srgbClr val="FF0000"/>
                </a:solidFill>
              </a:rPr>
              <a:t>plus Ionenprodukt des Wassers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7960125" y="2098635"/>
            <a:ext cx="34714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dirty="0">
                <a:solidFill>
                  <a:srgbClr val="FF0000"/>
                </a:solidFill>
              </a:rPr>
              <a:t>Das Wasser reagiert !!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5622314" y="2221954"/>
            <a:ext cx="421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↕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/>
      <p:bldP spid="35845" grpId="0"/>
      <p:bldP spid="2" grpId="0"/>
      <p:bldP spid="3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3"/>
          <p:cNvSpPr>
            <a:spLocks noGrp="1"/>
          </p:cNvSpPr>
          <p:nvPr>
            <p:ph type="dt" sz="quarter" idx="10"/>
          </p:nvPr>
        </p:nvSpPr>
        <p:spPr>
          <a:xfrm>
            <a:off x="800100" y="7258050"/>
            <a:ext cx="2743200" cy="365125"/>
          </a:xfrm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038600" y="7258049"/>
            <a:ext cx="4114800" cy="365125"/>
          </a:xfrm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543925" y="7258049"/>
            <a:ext cx="2743200" cy="365125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C11DCAAA-42D3-42D8-8C7F-19F1F2C50B78}" type="slidenum">
              <a:rPr lang="de-DE" altLang="de-DE" sz="1000">
                <a:latin typeface="Arial" panose="020B0604020202020204" pitchFamily="34" charset="0"/>
              </a:rPr>
              <a:pPr/>
              <a:t>44</a:t>
            </a:fld>
            <a:endParaRPr lang="de-DE" altLang="de-DE" sz="1400" dirty="0"/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>
          <a:xfrm>
            <a:off x="2495551" y="115889"/>
            <a:ext cx="7777163" cy="1081087"/>
          </a:xfrm>
        </p:spPr>
        <p:txBody>
          <a:bodyPr/>
          <a:lstStyle/>
          <a:p>
            <a:pPr eaLnBrk="1" hangingPunct="1"/>
            <a:r>
              <a:rPr lang="de-DE" altLang="de-DE" sz="3200" dirty="0">
                <a:solidFill>
                  <a:schemeClr val="accent2"/>
                </a:solidFill>
              </a:rPr>
              <a:t>   </a:t>
            </a:r>
            <a:r>
              <a:rPr lang="de-DE" altLang="de-DE" sz="3200" b="1" dirty="0">
                <a:solidFill>
                  <a:srgbClr val="FF0000"/>
                </a:solidFill>
              </a:rPr>
              <a:t>„Einfache Antworten“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4600" y="1412876"/>
            <a:ext cx="7772400" cy="5256213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None/>
            </a:pPr>
            <a:r>
              <a:rPr lang="de-DE" altLang="de-DE" dirty="0"/>
              <a:t>2)  </a:t>
            </a:r>
            <a:r>
              <a:rPr lang="de-DE" altLang="de-DE" u="sng" dirty="0"/>
              <a:t>Enthält die Lösung Oxonium-Ionen?</a:t>
            </a:r>
          </a:p>
          <a:p>
            <a:pPr marL="457200" indent="-457200">
              <a:buNone/>
            </a:pPr>
            <a:r>
              <a:rPr lang="de-DE" altLang="de-DE" dirty="0">
                <a:cs typeface="Arial" panose="020B0604020202020204" pitchFamily="34" charset="0"/>
              </a:rPr>
              <a:t>      </a:t>
            </a:r>
          </a:p>
          <a:p>
            <a:pPr marL="457200" indent="-457200">
              <a:buNone/>
            </a:pPr>
            <a:r>
              <a:rPr lang="de-DE" altLang="de-DE" dirty="0">
                <a:cs typeface="Arial" panose="020B0604020202020204" pitchFamily="34" charset="0"/>
              </a:rPr>
              <a:t>     pH = 13  → [ H</a:t>
            </a:r>
            <a:r>
              <a:rPr lang="de-DE" altLang="de-DE" baseline="-25000" dirty="0">
                <a:cs typeface="Arial" panose="020B0604020202020204" pitchFamily="34" charset="0"/>
              </a:rPr>
              <a:t>3</a:t>
            </a:r>
            <a:r>
              <a:rPr lang="de-DE" altLang="de-DE" dirty="0">
                <a:cs typeface="Arial" panose="020B0604020202020204" pitchFamily="34" charset="0"/>
              </a:rPr>
              <a:t>O</a:t>
            </a:r>
            <a:r>
              <a:rPr lang="de-DE" altLang="de-DE" baseline="30000" dirty="0">
                <a:cs typeface="Arial" panose="020B0604020202020204" pitchFamily="34" charset="0"/>
              </a:rPr>
              <a:t>+ </a:t>
            </a:r>
            <a:r>
              <a:rPr lang="de-DE" altLang="de-DE" dirty="0">
                <a:cs typeface="Arial" panose="020B0604020202020204" pitchFamily="34" charset="0"/>
              </a:rPr>
              <a:t>] =  0,000 000 000 000 1 mol/l</a:t>
            </a:r>
          </a:p>
          <a:p>
            <a:pPr marL="457200" indent="-457200"/>
            <a:endParaRPr lang="de-DE" altLang="de-DE" dirty="0">
              <a:cs typeface="Arial" panose="020B0604020202020204" pitchFamily="34" charset="0"/>
            </a:endParaRPr>
          </a:p>
          <a:p>
            <a:pPr marL="457200" indent="-457200">
              <a:buNone/>
            </a:pPr>
            <a:r>
              <a:rPr lang="de-DE" altLang="de-DE" dirty="0">
                <a:cs typeface="Arial" panose="020B0604020202020204" pitchFamily="34" charset="0"/>
              </a:rPr>
              <a:t>     pOH = 1 → [ OH</a:t>
            </a:r>
            <a:r>
              <a:rPr lang="de-DE" altLang="de-DE" baseline="30000" dirty="0">
                <a:cs typeface="Arial" panose="020B0604020202020204" pitchFamily="34" charset="0"/>
              </a:rPr>
              <a:t>- </a:t>
            </a:r>
            <a:r>
              <a:rPr lang="de-DE" altLang="de-DE" dirty="0">
                <a:cs typeface="Arial" panose="020B0604020202020204" pitchFamily="34" charset="0"/>
              </a:rPr>
              <a:t>]   = 0,1 mol/l</a:t>
            </a:r>
          </a:p>
          <a:p>
            <a:pPr marL="457200" indent="-457200">
              <a:buNone/>
            </a:pPr>
            <a:endParaRPr lang="de-DE" altLang="de-DE" dirty="0">
              <a:cs typeface="Arial" panose="020B0604020202020204" pitchFamily="34" charset="0"/>
            </a:endParaRPr>
          </a:p>
          <a:p>
            <a:pPr marL="457200" indent="-457200">
              <a:buNone/>
            </a:pPr>
            <a:endParaRPr lang="de-DE" altLang="de-DE" dirty="0">
              <a:cs typeface="Arial" panose="020B0604020202020204" pitchFamily="34" charset="0"/>
            </a:endParaRPr>
          </a:p>
          <a:p>
            <a:pPr marL="457200" indent="-457200">
              <a:buNone/>
            </a:pPr>
            <a:r>
              <a:rPr lang="de-DE" altLang="de-DE" dirty="0">
                <a:cs typeface="Arial" panose="020B0604020202020204" pitchFamily="34" charset="0"/>
              </a:rPr>
              <a:t>1)  </a:t>
            </a:r>
            <a:r>
              <a:rPr lang="de-DE" altLang="de-DE" u="sng" dirty="0">
                <a:solidFill>
                  <a:srgbClr val="FF0000"/>
                </a:solidFill>
                <a:cs typeface="Arial" panose="020B0604020202020204" pitchFamily="34" charset="0"/>
              </a:rPr>
              <a:t>Elektroneutralität</a:t>
            </a:r>
            <a:r>
              <a:rPr lang="de-DE" altLang="de-DE" dirty="0">
                <a:cs typeface="Arial" panose="020B0604020202020204" pitchFamily="34" charset="0"/>
              </a:rPr>
              <a:t>:     </a:t>
            </a:r>
            <a:r>
              <a:rPr lang="el-GR" altLang="de-DE" dirty="0">
                <a:cs typeface="Arial" panose="020B0604020202020204" pitchFamily="34" charset="0"/>
              </a:rPr>
              <a:t>Σ</a:t>
            </a:r>
            <a:r>
              <a:rPr lang="de-DE" altLang="de-DE" dirty="0">
                <a:cs typeface="Arial" panose="020B0604020202020204" pitchFamily="34" charset="0"/>
              </a:rPr>
              <a:t> Kationen = </a:t>
            </a:r>
            <a:r>
              <a:rPr lang="el-GR" altLang="de-DE" dirty="0">
                <a:cs typeface="Arial" panose="020B0604020202020204" pitchFamily="34" charset="0"/>
              </a:rPr>
              <a:t>Σ</a:t>
            </a:r>
            <a:r>
              <a:rPr lang="de-DE" altLang="de-DE" dirty="0">
                <a:cs typeface="Arial" panose="020B0604020202020204" pitchFamily="34" charset="0"/>
              </a:rPr>
              <a:t> Anionen</a:t>
            </a:r>
          </a:p>
          <a:p>
            <a:pPr marL="457200" indent="-457200">
              <a:buNone/>
            </a:pPr>
            <a:r>
              <a:rPr lang="de-DE" altLang="de-DE" dirty="0">
                <a:cs typeface="Arial" panose="020B0604020202020204" pitchFamily="34" charset="0"/>
              </a:rPr>
              <a:t>                                      </a:t>
            </a:r>
            <a:r>
              <a:rPr lang="de-DE" altLang="de-DE" dirty="0">
                <a:solidFill>
                  <a:srgbClr val="FF0000"/>
                </a:solidFill>
                <a:cs typeface="Arial" panose="020B0604020202020204" pitchFamily="34" charset="0"/>
              </a:rPr>
              <a:t>[Na</a:t>
            </a:r>
            <a:r>
              <a:rPr lang="de-DE" altLang="de-DE" baseline="30000" dirty="0">
                <a:solidFill>
                  <a:srgbClr val="FF0000"/>
                </a:solidFill>
                <a:cs typeface="Arial" panose="020B0604020202020204" pitchFamily="34" charset="0"/>
              </a:rPr>
              <a:t>+</a:t>
            </a:r>
            <a:r>
              <a:rPr lang="de-DE" altLang="de-DE" dirty="0">
                <a:solidFill>
                  <a:srgbClr val="FF0000"/>
                </a:solidFill>
                <a:cs typeface="Arial" panose="020B0604020202020204" pitchFamily="34" charset="0"/>
              </a:rPr>
              <a:t>] + [H</a:t>
            </a:r>
            <a:r>
              <a:rPr lang="de-DE" altLang="de-DE" baseline="-25000" dirty="0">
                <a:solidFill>
                  <a:srgbClr val="FF0000"/>
                </a:solidFill>
                <a:cs typeface="Arial" panose="020B0604020202020204" pitchFamily="34" charset="0"/>
              </a:rPr>
              <a:t>3</a:t>
            </a:r>
            <a:r>
              <a:rPr lang="de-DE" altLang="de-DE" dirty="0">
                <a:solidFill>
                  <a:srgbClr val="FF0000"/>
                </a:solidFill>
                <a:cs typeface="Arial" panose="020B0604020202020204" pitchFamily="34" charset="0"/>
              </a:rPr>
              <a:t>O</a:t>
            </a:r>
            <a:r>
              <a:rPr lang="de-DE" altLang="de-DE" baseline="30000" dirty="0">
                <a:solidFill>
                  <a:srgbClr val="FF0000"/>
                </a:solidFill>
                <a:cs typeface="Arial" panose="020B0604020202020204" pitchFamily="34" charset="0"/>
              </a:rPr>
              <a:t>+</a:t>
            </a:r>
            <a:r>
              <a:rPr lang="de-DE" altLang="de-DE" dirty="0">
                <a:solidFill>
                  <a:srgbClr val="FF0000"/>
                </a:solidFill>
                <a:cs typeface="Arial" panose="020B0604020202020204" pitchFamily="34" charset="0"/>
              </a:rPr>
              <a:t>] =  [OH</a:t>
            </a:r>
            <a:r>
              <a:rPr lang="de-DE" altLang="de-DE" baseline="30000" dirty="0">
                <a:solidFill>
                  <a:srgbClr val="FF0000"/>
                </a:solidFill>
                <a:cs typeface="Arial" panose="020B0604020202020204" pitchFamily="34" charset="0"/>
              </a:rPr>
              <a:t>-</a:t>
            </a:r>
            <a:r>
              <a:rPr lang="de-DE" altLang="de-DE" dirty="0">
                <a:solidFill>
                  <a:srgbClr val="FF0000"/>
                </a:solidFill>
                <a:cs typeface="Arial" panose="020B0604020202020204" pitchFamily="34" charset="0"/>
              </a:rPr>
              <a:t>]</a:t>
            </a:r>
          </a:p>
          <a:p>
            <a:pPr marL="457200" indent="-457200">
              <a:buNone/>
            </a:pPr>
            <a:r>
              <a:rPr lang="de-DE" altLang="de-DE" dirty="0">
                <a:solidFill>
                  <a:srgbClr val="FF0000"/>
                </a:solidFill>
                <a:cs typeface="Arial" panose="020B0604020202020204" pitchFamily="34" charset="0"/>
              </a:rPr>
              <a:t>                                  </a:t>
            </a:r>
            <a:r>
              <a:rPr lang="de-DE" altLang="de-DE" dirty="0">
                <a:cs typeface="Arial" panose="020B0604020202020204" pitchFamily="34" charset="0"/>
              </a:rPr>
              <a:t>    </a:t>
            </a:r>
            <a:r>
              <a:rPr lang="de-DE" altLang="de-DE" dirty="0">
                <a:solidFill>
                  <a:srgbClr val="FF0000"/>
                </a:solidFill>
                <a:cs typeface="Arial" panose="020B0604020202020204" pitchFamily="34" charset="0"/>
              </a:rPr>
              <a:t>→  [ Na</a:t>
            </a:r>
            <a:r>
              <a:rPr lang="de-DE" altLang="de-DE" baseline="30000" dirty="0">
                <a:solidFill>
                  <a:srgbClr val="FF0000"/>
                </a:solidFill>
                <a:cs typeface="Arial" panose="020B0604020202020204" pitchFamily="34" charset="0"/>
              </a:rPr>
              <a:t>+ </a:t>
            </a:r>
            <a:r>
              <a:rPr lang="de-DE" altLang="de-DE" dirty="0">
                <a:solidFill>
                  <a:srgbClr val="FF0000"/>
                </a:solidFill>
                <a:cs typeface="Arial" panose="020B0604020202020204" pitchFamily="34" charset="0"/>
              </a:rPr>
              <a:t>]  &lt;  [OH</a:t>
            </a:r>
            <a:r>
              <a:rPr lang="de-DE" altLang="de-DE" baseline="30000" dirty="0">
                <a:solidFill>
                  <a:srgbClr val="FF0000"/>
                </a:solidFill>
                <a:cs typeface="Arial" panose="020B0604020202020204" pitchFamily="34" charset="0"/>
              </a:rPr>
              <a:t>-</a:t>
            </a:r>
            <a:r>
              <a:rPr lang="de-DE" altLang="de-DE" dirty="0">
                <a:solidFill>
                  <a:srgbClr val="FF0000"/>
                </a:solidFill>
                <a:cs typeface="Arial" panose="020B0604020202020204" pitchFamily="34" charset="0"/>
              </a:rPr>
              <a:t> ] </a:t>
            </a:r>
          </a:p>
          <a:p>
            <a:pPr marL="457200" indent="-457200">
              <a:buNone/>
            </a:pPr>
            <a:endParaRPr lang="de-DE" altLang="de-DE" dirty="0">
              <a:cs typeface="Arial" panose="020B0604020202020204" pitchFamily="34" charset="0"/>
            </a:endParaRPr>
          </a:p>
          <a:p>
            <a:pPr marL="457200" indent="-457200">
              <a:buNone/>
            </a:pPr>
            <a:r>
              <a:rPr lang="de-DE" altLang="de-DE" dirty="0">
                <a:cs typeface="Arial" panose="020B0604020202020204" pitchFamily="34" charset="0"/>
              </a:rPr>
              <a:t>                </a:t>
            </a:r>
            <a:endParaRPr lang="de-DE" altLang="de-DE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3041650" y="5805489"/>
            <a:ext cx="51117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de-DE" altLang="de-DE" sz="3600" dirty="0">
                <a:solidFill>
                  <a:srgbClr val="FF0000"/>
                </a:solidFill>
              </a:rPr>
              <a:t>Das Wasser reagiert 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1401" y="133941"/>
            <a:ext cx="10515600" cy="1325563"/>
          </a:xfrm>
        </p:spPr>
        <p:txBody>
          <a:bodyPr>
            <a:normAutofit/>
          </a:bodyPr>
          <a:lstStyle/>
          <a:p>
            <a:r>
              <a:rPr lang="de-DE" sz="4800" b="1" dirty="0">
                <a:solidFill>
                  <a:srgbClr val="FF0000"/>
                </a:solidFill>
              </a:rPr>
              <a:t>Elektroneutralität und Ionenprodukt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39678" y="7668486"/>
            <a:ext cx="10515600" cy="4351338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298148" y="1986025"/>
            <a:ext cx="47978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AH  (Säure)  + H</a:t>
            </a:r>
            <a:r>
              <a:rPr lang="de-DE" sz="2400" b="1" baseline="-25000" dirty="0">
                <a:solidFill>
                  <a:srgbClr val="FF0000"/>
                </a:solidFill>
              </a:rPr>
              <a:t>2</a:t>
            </a:r>
            <a:r>
              <a:rPr lang="de-DE" sz="2400" b="1" dirty="0">
                <a:solidFill>
                  <a:srgbClr val="FF0000"/>
                </a:solidFill>
              </a:rPr>
              <a:t>O    ↔   A </a:t>
            </a:r>
            <a:r>
              <a:rPr lang="de-DE" sz="2400" b="1" baseline="30000" dirty="0">
                <a:solidFill>
                  <a:srgbClr val="FF0000"/>
                </a:solidFill>
              </a:rPr>
              <a:t>-</a:t>
            </a:r>
            <a:r>
              <a:rPr lang="de-DE" sz="2400" b="1" dirty="0">
                <a:solidFill>
                  <a:srgbClr val="FF0000"/>
                </a:solidFill>
              </a:rPr>
              <a:t>   +  H</a:t>
            </a:r>
            <a:r>
              <a:rPr lang="de-DE" sz="2400" b="1" baseline="-25000" dirty="0">
                <a:solidFill>
                  <a:srgbClr val="FF0000"/>
                </a:solidFill>
              </a:rPr>
              <a:t>3</a:t>
            </a:r>
            <a:r>
              <a:rPr lang="de-DE" sz="2400" b="1" dirty="0">
                <a:solidFill>
                  <a:srgbClr val="FF0000"/>
                </a:solidFill>
              </a:rPr>
              <a:t>O</a:t>
            </a:r>
            <a:r>
              <a:rPr lang="de-DE" sz="2400" b="1" baseline="30000" dirty="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1654309" y="3003604"/>
            <a:ext cx="43957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A </a:t>
            </a:r>
            <a:r>
              <a:rPr lang="de-DE" sz="2400" b="1" baseline="30000" dirty="0">
                <a:solidFill>
                  <a:srgbClr val="FF0000"/>
                </a:solidFill>
              </a:rPr>
              <a:t>-</a:t>
            </a:r>
            <a:r>
              <a:rPr lang="de-DE" sz="2400" b="1" dirty="0">
                <a:solidFill>
                  <a:srgbClr val="FF0000"/>
                </a:solidFill>
              </a:rPr>
              <a:t> (Base)  + H</a:t>
            </a:r>
            <a:r>
              <a:rPr lang="de-DE" sz="2400" b="1" baseline="-25000" dirty="0">
                <a:solidFill>
                  <a:srgbClr val="FF0000"/>
                </a:solidFill>
              </a:rPr>
              <a:t>2</a:t>
            </a:r>
            <a:r>
              <a:rPr lang="de-DE" sz="2400" b="1" dirty="0">
                <a:solidFill>
                  <a:srgbClr val="FF0000"/>
                </a:solidFill>
              </a:rPr>
              <a:t>O  ↔   AH  +  OH </a:t>
            </a:r>
            <a:r>
              <a:rPr lang="de-DE" sz="2400" b="1" baseline="30000" dirty="0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6943241" y="1802949"/>
            <a:ext cx="28273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K</a:t>
            </a:r>
            <a:r>
              <a:rPr lang="de-DE" sz="2400" b="1" baseline="-25000" dirty="0">
                <a:solidFill>
                  <a:srgbClr val="FF0000"/>
                </a:solidFill>
              </a:rPr>
              <a:t>a</a:t>
            </a:r>
            <a:r>
              <a:rPr lang="de-DE" sz="2400" b="1" dirty="0">
                <a:solidFill>
                  <a:srgbClr val="FF0000"/>
                </a:solidFill>
              </a:rPr>
              <a:t>  =    </a:t>
            </a:r>
            <a:r>
              <a:rPr lang="de-DE" sz="2400" b="1" u="sng" dirty="0">
                <a:solidFill>
                  <a:srgbClr val="FF0000"/>
                </a:solidFill>
              </a:rPr>
              <a:t>[ A </a:t>
            </a:r>
            <a:r>
              <a:rPr lang="de-DE" sz="2400" b="1" u="sng" baseline="30000" dirty="0">
                <a:solidFill>
                  <a:srgbClr val="FF0000"/>
                </a:solidFill>
              </a:rPr>
              <a:t>-</a:t>
            </a:r>
            <a:r>
              <a:rPr lang="de-DE" sz="2400" b="1" u="sng" dirty="0">
                <a:solidFill>
                  <a:srgbClr val="FF0000"/>
                </a:solidFill>
              </a:rPr>
              <a:t>] x [ H</a:t>
            </a:r>
            <a:r>
              <a:rPr lang="de-DE" sz="2400" b="1" u="sng" baseline="-25000" dirty="0">
                <a:solidFill>
                  <a:srgbClr val="FF0000"/>
                </a:solidFill>
              </a:rPr>
              <a:t>3</a:t>
            </a:r>
            <a:r>
              <a:rPr lang="de-DE" sz="2400" b="1" u="sng" dirty="0">
                <a:solidFill>
                  <a:srgbClr val="FF0000"/>
                </a:solidFill>
              </a:rPr>
              <a:t>O</a:t>
            </a:r>
            <a:r>
              <a:rPr lang="de-DE" sz="2400" b="1" u="sng" baseline="30000" dirty="0">
                <a:solidFill>
                  <a:srgbClr val="FF0000"/>
                </a:solidFill>
              </a:rPr>
              <a:t>+</a:t>
            </a:r>
            <a:r>
              <a:rPr lang="de-DE" sz="2400" b="1" u="sng" dirty="0">
                <a:solidFill>
                  <a:srgbClr val="FF0000"/>
                </a:solidFill>
              </a:rPr>
              <a:t> ]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                  [ AH ]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6943241" y="2970000"/>
            <a:ext cx="30348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K</a:t>
            </a:r>
            <a:r>
              <a:rPr lang="de-DE" sz="2400" b="1" baseline="-25000" dirty="0">
                <a:solidFill>
                  <a:srgbClr val="FF0000"/>
                </a:solidFill>
              </a:rPr>
              <a:t>b</a:t>
            </a:r>
            <a:r>
              <a:rPr lang="de-DE" sz="2400" b="1" dirty="0">
                <a:solidFill>
                  <a:srgbClr val="FF0000"/>
                </a:solidFill>
              </a:rPr>
              <a:t>  =     </a:t>
            </a:r>
            <a:r>
              <a:rPr lang="de-DE" sz="2400" b="1" u="sng" dirty="0">
                <a:solidFill>
                  <a:srgbClr val="FF0000"/>
                </a:solidFill>
              </a:rPr>
              <a:t>[ AH ] x [ OH </a:t>
            </a:r>
            <a:r>
              <a:rPr lang="de-DE" sz="2400" b="1" u="sng" baseline="30000" dirty="0">
                <a:solidFill>
                  <a:srgbClr val="FF0000"/>
                </a:solidFill>
              </a:rPr>
              <a:t>-</a:t>
            </a:r>
            <a:r>
              <a:rPr lang="de-DE" sz="2400" b="1" u="sng" dirty="0">
                <a:solidFill>
                  <a:srgbClr val="FF0000"/>
                </a:solidFill>
              </a:rPr>
              <a:t> ]</a:t>
            </a:r>
            <a:endParaRPr lang="de-DE" sz="2400" b="1" dirty="0">
              <a:solidFill>
                <a:srgbClr val="FF0000"/>
              </a:solidFill>
            </a:endParaRPr>
          </a:p>
          <a:p>
            <a:r>
              <a:rPr lang="de-DE" sz="2400" b="1" dirty="0">
                <a:solidFill>
                  <a:srgbClr val="FF0000"/>
                </a:solidFill>
              </a:rPr>
              <a:t>                      [ A </a:t>
            </a:r>
            <a:r>
              <a:rPr lang="de-DE" sz="2400" b="1" baseline="30000" dirty="0">
                <a:solidFill>
                  <a:srgbClr val="FF0000"/>
                </a:solidFill>
              </a:rPr>
              <a:t>- </a:t>
            </a:r>
            <a:r>
              <a:rPr lang="de-DE" sz="2400" b="1" dirty="0">
                <a:solidFill>
                  <a:srgbClr val="FF0000"/>
                </a:solidFill>
              </a:rPr>
              <a:t>]</a:t>
            </a:r>
            <a:endParaRPr lang="de-DE" sz="2400" b="1" u="sng" dirty="0">
              <a:solidFill>
                <a:srgbClr val="FF0000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1048752" y="4038053"/>
            <a:ext cx="50897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/>
              <a:t>Multipliziert man  K</a:t>
            </a:r>
            <a:r>
              <a:rPr lang="de-DE" sz="2000" b="1" baseline="-25000" dirty="0"/>
              <a:t>a</a:t>
            </a:r>
            <a:r>
              <a:rPr lang="de-DE" sz="2000" b="1" dirty="0"/>
              <a:t>  mit K</a:t>
            </a:r>
            <a:r>
              <a:rPr lang="de-DE" sz="2000" b="1" baseline="-25000" dirty="0"/>
              <a:t>b</a:t>
            </a:r>
            <a:r>
              <a:rPr lang="de-DE" sz="2000" b="1" dirty="0"/>
              <a:t>, dann erhält man: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999691" y="4727180"/>
            <a:ext cx="566783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K</a:t>
            </a:r>
            <a:r>
              <a:rPr lang="de-DE" sz="2400" b="1" baseline="-25000" dirty="0">
                <a:solidFill>
                  <a:srgbClr val="FF0000"/>
                </a:solidFill>
              </a:rPr>
              <a:t>a</a:t>
            </a:r>
            <a:r>
              <a:rPr lang="de-DE" sz="2400" b="1" dirty="0">
                <a:solidFill>
                  <a:srgbClr val="FF0000"/>
                </a:solidFill>
              </a:rPr>
              <a:t> x   K</a:t>
            </a:r>
            <a:r>
              <a:rPr lang="de-DE" sz="2400" b="1" baseline="-25000" dirty="0">
                <a:solidFill>
                  <a:srgbClr val="FF0000"/>
                </a:solidFill>
              </a:rPr>
              <a:t>b</a:t>
            </a:r>
            <a:r>
              <a:rPr lang="de-DE" sz="2400" b="1" dirty="0">
                <a:solidFill>
                  <a:srgbClr val="FF0000"/>
                </a:solidFill>
              </a:rPr>
              <a:t>   =   </a:t>
            </a:r>
            <a:r>
              <a:rPr lang="de-DE" sz="2400" b="1" u="sng" dirty="0">
                <a:solidFill>
                  <a:srgbClr val="0070C0"/>
                </a:solidFill>
              </a:rPr>
              <a:t>[ A </a:t>
            </a:r>
            <a:r>
              <a:rPr lang="de-DE" sz="2400" b="1" u="sng" baseline="30000" dirty="0">
                <a:solidFill>
                  <a:srgbClr val="0070C0"/>
                </a:solidFill>
              </a:rPr>
              <a:t>-</a:t>
            </a:r>
            <a:r>
              <a:rPr lang="de-DE" sz="2400" b="1" u="sng" dirty="0">
                <a:solidFill>
                  <a:srgbClr val="0070C0"/>
                </a:solidFill>
              </a:rPr>
              <a:t> ] </a:t>
            </a:r>
            <a:r>
              <a:rPr lang="de-DE" sz="2400" b="1" u="sng" dirty="0">
                <a:solidFill>
                  <a:srgbClr val="FF0000"/>
                </a:solidFill>
              </a:rPr>
              <a:t>x [ H</a:t>
            </a:r>
            <a:r>
              <a:rPr lang="de-DE" sz="2400" b="1" u="sng" baseline="-25000" dirty="0">
                <a:solidFill>
                  <a:srgbClr val="FF0000"/>
                </a:solidFill>
              </a:rPr>
              <a:t>3</a:t>
            </a:r>
            <a:r>
              <a:rPr lang="de-DE" sz="2400" b="1" u="sng" dirty="0">
                <a:solidFill>
                  <a:srgbClr val="FF0000"/>
                </a:solidFill>
              </a:rPr>
              <a:t>O</a:t>
            </a:r>
            <a:r>
              <a:rPr lang="de-DE" sz="2400" b="1" u="sng" baseline="30000" dirty="0">
                <a:solidFill>
                  <a:srgbClr val="FF0000"/>
                </a:solidFill>
              </a:rPr>
              <a:t>+</a:t>
            </a:r>
            <a:r>
              <a:rPr lang="de-DE" sz="2400" b="1" u="sng" dirty="0">
                <a:solidFill>
                  <a:srgbClr val="FF0000"/>
                </a:solidFill>
              </a:rPr>
              <a:t>] x </a:t>
            </a:r>
            <a:r>
              <a:rPr lang="de-DE" sz="2400" b="1" u="sng" dirty="0">
                <a:solidFill>
                  <a:srgbClr val="0070C0"/>
                </a:solidFill>
              </a:rPr>
              <a:t>[ AH] </a:t>
            </a:r>
            <a:r>
              <a:rPr lang="de-DE" sz="2400" b="1" u="sng" dirty="0">
                <a:solidFill>
                  <a:srgbClr val="FF0000"/>
                </a:solidFill>
              </a:rPr>
              <a:t>x [OH </a:t>
            </a:r>
            <a:r>
              <a:rPr lang="de-DE" sz="2400" b="1" u="sng" baseline="30000" dirty="0">
                <a:solidFill>
                  <a:srgbClr val="FF0000"/>
                </a:solidFill>
              </a:rPr>
              <a:t>-</a:t>
            </a:r>
            <a:r>
              <a:rPr lang="de-DE" sz="2400" b="1" u="sng" dirty="0">
                <a:solidFill>
                  <a:srgbClr val="FF0000"/>
                </a:solidFill>
              </a:rPr>
              <a:t> ]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                                      </a:t>
            </a:r>
            <a:r>
              <a:rPr lang="de-DE" sz="2400" b="1" dirty="0">
                <a:solidFill>
                  <a:srgbClr val="0070C0"/>
                </a:solidFill>
              </a:rPr>
              <a:t>[ AH ] </a:t>
            </a:r>
            <a:r>
              <a:rPr lang="de-DE" sz="2400" b="1" dirty="0">
                <a:solidFill>
                  <a:srgbClr val="FF0000"/>
                </a:solidFill>
              </a:rPr>
              <a:t>x</a:t>
            </a:r>
            <a:r>
              <a:rPr lang="de-DE" sz="2400" b="1" dirty="0">
                <a:solidFill>
                  <a:srgbClr val="0070C0"/>
                </a:solidFill>
              </a:rPr>
              <a:t> [ A </a:t>
            </a:r>
            <a:r>
              <a:rPr lang="de-DE" sz="2400" b="1" baseline="30000" dirty="0">
                <a:solidFill>
                  <a:srgbClr val="0070C0"/>
                </a:solidFill>
              </a:rPr>
              <a:t>-</a:t>
            </a:r>
            <a:r>
              <a:rPr lang="de-DE" sz="2400" b="1" dirty="0">
                <a:solidFill>
                  <a:srgbClr val="0070C0"/>
                </a:solidFill>
              </a:rPr>
              <a:t>]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7372461" y="4744255"/>
            <a:ext cx="26869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=  [ H</a:t>
            </a:r>
            <a:r>
              <a:rPr lang="de-DE" sz="2400" b="1" baseline="-25000" dirty="0">
                <a:solidFill>
                  <a:srgbClr val="FF0000"/>
                </a:solidFill>
              </a:rPr>
              <a:t>3</a:t>
            </a:r>
            <a:r>
              <a:rPr lang="de-DE" sz="2400" b="1" dirty="0">
                <a:solidFill>
                  <a:srgbClr val="FF0000"/>
                </a:solidFill>
              </a:rPr>
              <a:t>O</a:t>
            </a:r>
            <a:r>
              <a:rPr lang="de-DE" sz="2400" b="1" baseline="30000" dirty="0">
                <a:solidFill>
                  <a:srgbClr val="FF0000"/>
                </a:solidFill>
              </a:rPr>
              <a:t>+ </a:t>
            </a:r>
            <a:r>
              <a:rPr lang="de-DE" sz="2400" b="1" dirty="0">
                <a:solidFill>
                  <a:srgbClr val="FF0000"/>
                </a:solidFill>
              </a:rPr>
              <a:t>]  x  [ OH </a:t>
            </a:r>
            <a:r>
              <a:rPr lang="de-DE" sz="2400" b="1" baseline="30000" dirty="0">
                <a:solidFill>
                  <a:srgbClr val="FF0000"/>
                </a:solidFill>
              </a:rPr>
              <a:t>-</a:t>
            </a:r>
            <a:r>
              <a:rPr lang="de-DE" sz="2400" b="1" dirty="0">
                <a:solidFill>
                  <a:srgbClr val="FF0000"/>
                </a:solidFill>
              </a:rPr>
              <a:t> ]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7372461" y="5511391"/>
            <a:ext cx="38450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 </a:t>
            </a:r>
            <a:r>
              <a:rPr lang="de-DE" sz="2400" b="1" dirty="0">
                <a:solidFill>
                  <a:srgbClr val="FF0000"/>
                </a:solidFill>
              </a:rPr>
              <a:t>= Ionenprodukt des Wassers</a:t>
            </a:r>
            <a:endParaRPr lang="de-DE" b="1" dirty="0">
              <a:solidFill>
                <a:srgbClr val="FF0000"/>
              </a:solidFill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751401" y="5670438"/>
            <a:ext cx="62015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0070C0"/>
                </a:solidFill>
              </a:rPr>
              <a:t>Verändert man die Ionenstruktur, </a:t>
            </a:r>
          </a:p>
          <a:p>
            <a:r>
              <a:rPr lang="de-DE" sz="2400" b="1" dirty="0">
                <a:solidFill>
                  <a:srgbClr val="0070C0"/>
                </a:solidFill>
              </a:rPr>
              <a:t>verschiebt sich das Ionenprodukt des Wassers !</a:t>
            </a:r>
            <a:endParaRPr lang="de-DE" b="1" dirty="0">
              <a:solidFill>
                <a:srgbClr val="0070C0"/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1490288" y="1138934"/>
            <a:ext cx="37716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/>
              <a:t>Chemie-Schülerduden, 1976</a:t>
            </a:r>
          </a:p>
        </p:txBody>
      </p:sp>
    </p:spTree>
    <p:extLst>
      <p:ext uri="{BB962C8B-B14F-4D97-AF65-F5344CB8AC3E}">
        <p14:creationId xmlns:p14="http://schemas.microsoft.com/office/powerpoint/2010/main" val="1678088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8968" y="314354"/>
            <a:ext cx="11566358" cy="1026694"/>
          </a:xfrm>
        </p:spPr>
        <p:txBody>
          <a:bodyPr>
            <a:noAutofit/>
          </a:bodyPr>
          <a:lstStyle/>
          <a:p>
            <a:r>
              <a:rPr lang="de-DE" b="1" dirty="0">
                <a:solidFill>
                  <a:srgbClr val="0070C0"/>
                </a:solidFill>
              </a:rPr>
              <a:t>   </a:t>
            </a:r>
            <a:br>
              <a:rPr lang="de-DE" b="1" dirty="0">
                <a:solidFill>
                  <a:srgbClr val="0070C0"/>
                </a:solidFill>
              </a:rPr>
            </a:br>
            <a:r>
              <a:rPr lang="de-DE" b="1" dirty="0">
                <a:solidFill>
                  <a:srgbClr val="0070C0"/>
                </a:solidFill>
              </a:rPr>
              <a:t>  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688369"/>
            <a:ext cx="10515600" cy="5752535"/>
          </a:xfrm>
        </p:spPr>
        <p:txBody>
          <a:bodyPr>
            <a:normAutofit/>
          </a:bodyPr>
          <a:lstStyle/>
          <a:p>
            <a:r>
              <a:rPr lang="de-DE" sz="4300" b="1" dirty="0">
                <a:solidFill>
                  <a:schemeClr val="tx1"/>
                </a:solidFill>
              </a:rPr>
              <a:t>Ionenprodukt und Elektroneutralität</a:t>
            </a:r>
          </a:p>
          <a:p>
            <a:endParaRPr lang="de-DE" sz="4300" b="1" dirty="0">
              <a:solidFill>
                <a:srgbClr val="FF0000"/>
              </a:solidFill>
            </a:endParaRPr>
          </a:p>
          <a:p>
            <a:r>
              <a:rPr lang="de-DE" sz="4000" b="1" dirty="0">
                <a:solidFill>
                  <a:srgbClr val="FF0000"/>
                </a:solidFill>
              </a:rPr>
              <a:t>Die Ionenstruktur in einer wäßrigen Lösung </a:t>
            </a:r>
          </a:p>
          <a:p>
            <a:r>
              <a:rPr lang="de-DE" sz="4000" b="1" dirty="0">
                <a:solidFill>
                  <a:srgbClr val="FF0000"/>
                </a:solidFill>
              </a:rPr>
              <a:t>bestimmt das Konzentrationsverhältnis </a:t>
            </a:r>
          </a:p>
          <a:p>
            <a:r>
              <a:rPr lang="de-DE" sz="4000" b="1" dirty="0">
                <a:solidFill>
                  <a:srgbClr val="FF0000"/>
                </a:solidFill>
              </a:rPr>
              <a:t>der Oxonium-Ionen (H</a:t>
            </a:r>
            <a:r>
              <a:rPr lang="de-DE" sz="4000" b="1" baseline="-25000" dirty="0">
                <a:solidFill>
                  <a:srgbClr val="FF0000"/>
                </a:solidFill>
              </a:rPr>
              <a:t>3</a:t>
            </a:r>
            <a:r>
              <a:rPr lang="de-DE" sz="4000" b="1" dirty="0">
                <a:solidFill>
                  <a:srgbClr val="FF0000"/>
                </a:solidFill>
              </a:rPr>
              <a:t>O</a:t>
            </a:r>
            <a:r>
              <a:rPr lang="de-DE" sz="4000" b="1" baseline="30000" dirty="0">
                <a:solidFill>
                  <a:srgbClr val="FF0000"/>
                </a:solidFill>
              </a:rPr>
              <a:t>+</a:t>
            </a:r>
            <a:r>
              <a:rPr lang="de-DE" sz="4000" b="1" dirty="0">
                <a:solidFill>
                  <a:srgbClr val="FF0000"/>
                </a:solidFill>
              </a:rPr>
              <a:t>) </a:t>
            </a:r>
          </a:p>
          <a:p>
            <a:r>
              <a:rPr lang="de-DE" sz="4000" b="1" dirty="0">
                <a:solidFill>
                  <a:srgbClr val="FF0000"/>
                </a:solidFill>
              </a:rPr>
              <a:t>und der Hydroxid-Ionen (OH</a:t>
            </a:r>
            <a:r>
              <a:rPr lang="de-DE" sz="4400" b="1" baseline="30000" dirty="0">
                <a:solidFill>
                  <a:srgbClr val="FF0000"/>
                </a:solidFill>
              </a:rPr>
              <a:t>-</a:t>
            </a:r>
            <a:r>
              <a:rPr lang="de-DE" sz="4000" b="1" dirty="0">
                <a:solidFill>
                  <a:srgbClr val="FF0000"/>
                </a:solidFill>
              </a:rPr>
              <a:t>)</a:t>
            </a:r>
          </a:p>
          <a:p>
            <a:r>
              <a:rPr lang="de-DE" sz="4000" b="1" dirty="0">
                <a:solidFill>
                  <a:srgbClr val="FF0000"/>
                </a:solidFill>
              </a:rPr>
              <a:t>und damit den pH-Wert (= pH</a:t>
            </a:r>
            <a:r>
              <a:rPr lang="de-DE" sz="4000" b="1" baseline="-25000" dirty="0">
                <a:solidFill>
                  <a:srgbClr val="FF0000"/>
                </a:solidFill>
              </a:rPr>
              <a:t>3</a:t>
            </a:r>
            <a:r>
              <a:rPr lang="de-DE" sz="4000" b="1" dirty="0">
                <a:solidFill>
                  <a:srgbClr val="FF0000"/>
                </a:solidFill>
              </a:rPr>
              <a:t>O</a:t>
            </a:r>
            <a:r>
              <a:rPr lang="de-DE" sz="4000" b="1" baseline="30000" dirty="0">
                <a:solidFill>
                  <a:srgbClr val="FF0000"/>
                </a:solidFill>
              </a:rPr>
              <a:t>+</a:t>
            </a:r>
            <a:r>
              <a:rPr lang="de-DE" sz="4400" b="1" dirty="0">
                <a:solidFill>
                  <a:srgbClr val="FF0000"/>
                </a:solidFill>
              </a:rPr>
              <a:t>).</a:t>
            </a:r>
            <a:endParaRPr lang="de-DE" sz="4300" b="1" dirty="0">
              <a:solidFill>
                <a:srgbClr val="FF0000"/>
              </a:solidFill>
            </a:endParaRPr>
          </a:p>
          <a:p>
            <a:endParaRPr lang="de-DE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168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4C4995-6F39-4055-B29F-13A419F68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01338"/>
          </a:xfrm>
        </p:spPr>
        <p:txBody>
          <a:bodyPr/>
          <a:lstStyle/>
          <a:p>
            <a:r>
              <a:rPr lang="de-DE" b="1" dirty="0">
                <a:solidFill>
                  <a:srgbClr val="FF0000"/>
                </a:solidFill>
              </a:rPr>
              <a:t>Lauge plus Säure ergibt Salz plus Wasser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092CE69-74BF-4CFA-94D3-3904CE4738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1398"/>
            <a:ext cx="10515600" cy="504461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b="1" dirty="0"/>
              <a:t>Natronlauge (NaOH)  =&gt;    Na</a:t>
            </a:r>
            <a:r>
              <a:rPr lang="de-DE" b="1" baseline="30000" dirty="0"/>
              <a:t>+</a:t>
            </a:r>
            <a:r>
              <a:rPr lang="de-DE" b="1" dirty="0"/>
              <a:t>   +  OH</a:t>
            </a:r>
            <a:r>
              <a:rPr lang="de-DE" b="1" baseline="30000" dirty="0"/>
              <a:t>-</a:t>
            </a:r>
          </a:p>
          <a:p>
            <a:pPr marL="0" indent="0">
              <a:buNone/>
            </a:pPr>
            <a:r>
              <a:rPr lang="de-DE" b="1" dirty="0"/>
              <a:t>Salzsäure (HCl)            =&gt;    H</a:t>
            </a:r>
            <a:r>
              <a:rPr lang="de-DE" b="1" baseline="-25000" dirty="0"/>
              <a:t>3</a:t>
            </a:r>
            <a:r>
              <a:rPr lang="de-DE" b="1" dirty="0"/>
              <a:t>O</a:t>
            </a:r>
            <a:r>
              <a:rPr lang="de-DE" b="1" baseline="30000" dirty="0"/>
              <a:t>+  </a:t>
            </a:r>
            <a:r>
              <a:rPr lang="de-DE" b="1" dirty="0"/>
              <a:t>+  Cl</a:t>
            </a:r>
            <a:r>
              <a:rPr lang="de-DE" b="1" baseline="30000" dirty="0"/>
              <a:t>-</a:t>
            </a:r>
            <a:r>
              <a:rPr lang="de-DE" b="1" dirty="0"/>
              <a:t>  </a:t>
            </a:r>
          </a:p>
          <a:p>
            <a:pPr marL="0" indent="0">
              <a:buNone/>
            </a:pPr>
            <a:r>
              <a:rPr lang="de-DE" b="1" dirty="0"/>
              <a:t>=&gt;  </a:t>
            </a:r>
            <a:r>
              <a:rPr lang="de-DE" b="1" dirty="0">
                <a:solidFill>
                  <a:srgbClr val="FF0000"/>
                </a:solidFill>
              </a:rPr>
              <a:t>Starke (= komplette) Dissoziation</a:t>
            </a:r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r>
              <a:rPr lang="de-DE" b="1" dirty="0"/>
              <a:t>Natrium-Ion: Elektronenkonfiguration von Neon</a:t>
            </a:r>
          </a:p>
          <a:p>
            <a:pPr marL="0" indent="0">
              <a:buNone/>
            </a:pPr>
            <a:r>
              <a:rPr lang="de-DE" b="1" dirty="0"/>
              <a:t>Chlorid-Ion:   Elektronenkonfiguration von Argon</a:t>
            </a:r>
          </a:p>
          <a:p>
            <a:pPr marL="0" indent="0">
              <a:buNone/>
            </a:pPr>
            <a:r>
              <a:rPr lang="de-DE" dirty="0"/>
              <a:t>=&gt;  </a:t>
            </a:r>
            <a:r>
              <a:rPr lang="de-DE" b="1" dirty="0">
                <a:solidFill>
                  <a:srgbClr val="FF0000"/>
                </a:solidFill>
              </a:rPr>
              <a:t>Starke Ionen</a:t>
            </a:r>
          </a:p>
          <a:p>
            <a:endParaRPr lang="de-DE" dirty="0"/>
          </a:p>
          <a:p>
            <a:pPr marL="0" indent="0">
              <a:buNone/>
            </a:pPr>
            <a:r>
              <a:rPr lang="de-DE" b="1" dirty="0"/>
              <a:t>Na</a:t>
            </a:r>
            <a:r>
              <a:rPr lang="de-DE" b="1" baseline="30000" dirty="0"/>
              <a:t>+</a:t>
            </a:r>
            <a:r>
              <a:rPr lang="de-DE" b="1" dirty="0"/>
              <a:t>  +  </a:t>
            </a:r>
            <a:r>
              <a:rPr lang="de-DE" b="1" dirty="0">
                <a:solidFill>
                  <a:srgbClr val="FF0000"/>
                </a:solidFill>
              </a:rPr>
              <a:t>OH</a:t>
            </a:r>
            <a:r>
              <a:rPr lang="de-DE" b="1" baseline="30000" dirty="0">
                <a:solidFill>
                  <a:srgbClr val="FF0000"/>
                </a:solidFill>
              </a:rPr>
              <a:t>-</a:t>
            </a:r>
            <a:r>
              <a:rPr lang="de-DE" b="1" dirty="0"/>
              <a:t>  +  </a:t>
            </a:r>
            <a:r>
              <a:rPr lang="de-DE" b="1" dirty="0">
                <a:solidFill>
                  <a:srgbClr val="FF0000"/>
                </a:solidFill>
              </a:rPr>
              <a:t>H</a:t>
            </a:r>
            <a:r>
              <a:rPr lang="de-DE" b="1" baseline="-25000" dirty="0">
                <a:solidFill>
                  <a:srgbClr val="FF0000"/>
                </a:solidFill>
              </a:rPr>
              <a:t>3</a:t>
            </a:r>
            <a:r>
              <a:rPr lang="de-DE" b="1" dirty="0">
                <a:solidFill>
                  <a:srgbClr val="FF0000"/>
                </a:solidFill>
              </a:rPr>
              <a:t>O</a:t>
            </a:r>
            <a:r>
              <a:rPr lang="de-DE" b="1" baseline="30000" dirty="0">
                <a:solidFill>
                  <a:srgbClr val="FF0000"/>
                </a:solidFill>
              </a:rPr>
              <a:t>+  </a:t>
            </a:r>
            <a:r>
              <a:rPr lang="de-DE" b="1" dirty="0"/>
              <a:t>+  Cl</a:t>
            </a:r>
            <a:r>
              <a:rPr lang="de-DE" b="1" baseline="30000" dirty="0"/>
              <a:t>-</a:t>
            </a:r>
            <a:r>
              <a:rPr lang="de-DE" b="1" dirty="0"/>
              <a:t>  </a:t>
            </a:r>
            <a:r>
              <a:rPr lang="de-DE" b="1" dirty="0">
                <a:sym typeface="Wingdings" panose="05000000000000000000" pitchFamily="2" charset="2"/>
              </a:rPr>
              <a:t>  Na</a:t>
            </a:r>
            <a:r>
              <a:rPr lang="de-DE" b="1" baseline="30000" dirty="0">
                <a:sym typeface="Wingdings" panose="05000000000000000000" pitchFamily="2" charset="2"/>
              </a:rPr>
              <a:t>+</a:t>
            </a:r>
            <a:r>
              <a:rPr lang="de-DE" b="1" dirty="0">
                <a:sym typeface="Wingdings" panose="05000000000000000000" pitchFamily="2" charset="2"/>
              </a:rPr>
              <a:t>  +  Cl</a:t>
            </a:r>
            <a:r>
              <a:rPr lang="de-DE" b="1" baseline="30000" dirty="0">
                <a:sym typeface="Wingdings" panose="05000000000000000000" pitchFamily="2" charset="2"/>
              </a:rPr>
              <a:t>- </a:t>
            </a:r>
            <a:r>
              <a:rPr lang="de-DE" b="1" dirty="0">
                <a:sym typeface="Wingdings" panose="05000000000000000000" pitchFamily="2" charset="2"/>
              </a:rPr>
              <a:t> +  </a:t>
            </a:r>
            <a:r>
              <a:rPr lang="de-DE" b="1" dirty="0">
                <a:solidFill>
                  <a:srgbClr val="FF0000"/>
                </a:solidFill>
                <a:sym typeface="Wingdings" panose="05000000000000000000" pitchFamily="2" charset="2"/>
              </a:rPr>
              <a:t>H</a:t>
            </a:r>
            <a:r>
              <a:rPr lang="de-DE" b="1" baseline="-25000" dirty="0">
                <a:solidFill>
                  <a:srgbClr val="FF0000"/>
                </a:solidFill>
                <a:sym typeface="Wingdings" panose="05000000000000000000" pitchFamily="2" charset="2"/>
              </a:rPr>
              <a:t>2</a:t>
            </a:r>
            <a:r>
              <a:rPr lang="de-DE" b="1" dirty="0">
                <a:solidFill>
                  <a:srgbClr val="FF0000"/>
                </a:solidFill>
                <a:sym typeface="Wingdings" panose="05000000000000000000" pitchFamily="2" charset="2"/>
              </a:rPr>
              <a:t>O</a:t>
            </a:r>
          </a:p>
          <a:p>
            <a:endParaRPr lang="de-DE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  <a:sym typeface="Wingdings" panose="05000000000000000000" pitchFamily="2" charset="2"/>
              </a:rPr>
              <a:t>                          </a:t>
            </a:r>
            <a:r>
              <a:rPr lang="de-DE" sz="3200" b="1" dirty="0">
                <a:solidFill>
                  <a:srgbClr val="FF0000"/>
                </a:solidFill>
                <a:sym typeface="Wingdings" panose="05000000000000000000" pitchFamily="2" charset="2"/>
              </a:rPr>
              <a:t>Das Wasser reagiert!</a:t>
            </a:r>
            <a:endParaRPr lang="de-DE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926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FB9DBD-81BE-422F-817D-74965D9C1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solidFill>
                  <a:srgbClr val="FF0000"/>
                </a:solidFill>
              </a:rPr>
              <a:t>Grundstruktur des Plasmas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DE6F321-1B0B-4874-A357-803B11FDD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9479"/>
            <a:ext cx="10515600" cy="50133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Was passiert, wenn Natronlauge und Salzsäure in unterschiedlichen </a:t>
            </a:r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Konzentrationen reagieren? </a:t>
            </a:r>
            <a:r>
              <a:rPr lang="de-DE" dirty="0"/>
              <a:t>(Einheit mmol/l)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/>
              <a:t>              140 Na</a:t>
            </a:r>
            <a:r>
              <a:rPr lang="de-DE" b="1" baseline="30000" dirty="0"/>
              <a:t>+</a:t>
            </a:r>
            <a:r>
              <a:rPr lang="de-DE" b="1" dirty="0"/>
              <a:t>  +  140 OH</a:t>
            </a:r>
            <a:r>
              <a:rPr lang="de-DE" b="1" baseline="30000" dirty="0"/>
              <a:t>-</a:t>
            </a:r>
            <a:r>
              <a:rPr lang="de-DE" b="1" dirty="0"/>
              <a:t>  +  100 Cl</a:t>
            </a:r>
            <a:r>
              <a:rPr lang="de-DE" b="1" baseline="30000" dirty="0"/>
              <a:t>-</a:t>
            </a:r>
            <a:r>
              <a:rPr lang="de-DE" b="1" dirty="0"/>
              <a:t>  +  100 H</a:t>
            </a:r>
            <a:r>
              <a:rPr lang="de-DE" b="1" baseline="-25000" dirty="0"/>
              <a:t>3</a:t>
            </a:r>
            <a:r>
              <a:rPr lang="de-DE" b="1" dirty="0"/>
              <a:t>O</a:t>
            </a:r>
            <a:r>
              <a:rPr lang="de-DE" b="1" baseline="30000" dirty="0"/>
              <a:t>+</a:t>
            </a:r>
          </a:p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                                                  </a:t>
            </a:r>
          </a:p>
          <a:p>
            <a:pPr marL="0" indent="0">
              <a:buNone/>
            </a:pPr>
            <a:r>
              <a:rPr lang="de-DE" dirty="0">
                <a:solidFill>
                  <a:srgbClr val="FF0000"/>
                </a:solidFill>
                <a:sym typeface="Wingdings" panose="05000000000000000000" pitchFamily="2" charset="2"/>
              </a:rPr>
              <a:t>                </a:t>
            </a:r>
            <a:r>
              <a:rPr lang="de-DE" b="1" dirty="0">
                <a:solidFill>
                  <a:srgbClr val="FF0000"/>
                </a:solidFill>
                <a:sym typeface="Wingdings" panose="05000000000000000000" pitchFamily="2" charset="2"/>
              </a:rPr>
              <a:t>140 Na</a:t>
            </a:r>
            <a:r>
              <a:rPr lang="de-DE" b="1" baseline="30000" dirty="0">
                <a:solidFill>
                  <a:srgbClr val="FF0000"/>
                </a:solidFill>
                <a:sym typeface="Wingdings" panose="05000000000000000000" pitchFamily="2" charset="2"/>
              </a:rPr>
              <a:t>+</a:t>
            </a:r>
            <a:r>
              <a:rPr lang="de-DE" b="1" dirty="0">
                <a:solidFill>
                  <a:srgbClr val="FF0000"/>
                </a:solidFill>
                <a:sym typeface="Wingdings" panose="05000000000000000000" pitchFamily="2" charset="2"/>
              </a:rPr>
              <a:t>  +  40 OH</a:t>
            </a:r>
            <a:r>
              <a:rPr lang="de-DE" b="1" baseline="30000" dirty="0">
                <a:solidFill>
                  <a:srgbClr val="FF0000"/>
                </a:solidFill>
                <a:sym typeface="Wingdings" panose="05000000000000000000" pitchFamily="2" charset="2"/>
              </a:rPr>
              <a:t>-</a:t>
            </a:r>
            <a:r>
              <a:rPr lang="de-DE" b="1" dirty="0">
                <a:solidFill>
                  <a:srgbClr val="FF0000"/>
                </a:solidFill>
                <a:sym typeface="Wingdings" panose="05000000000000000000" pitchFamily="2" charset="2"/>
              </a:rPr>
              <a:t>  +  100 Cl</a:t>
            </a:r>
            <a:r>
              <a:rPr lang="de-DE" b="1" baseline="30000" dirty="0">
                <a:solidFill>
                  <a:srgbClr val="FF0000"/>
                </a:solidFill>
                <a:sym typeface="Wingdings" panose="05000000000000000000" pitchFamily="2" charset="2"/>
              </a:rPr>
              <a:t>-</a:t>
            </a:r>
            <a:r>
              <a:rPr lang="de-DE" b="1" dirty="0">
                <a:solidFill>
                  <a:srgbClr val="FF0000"/>
                </a:solidFill>
                <a:sym typeface="Wingdings" panose="05000000000000000000" pitchFamily="2" charset="2"/>
              </a:rPr>
              <a:t>  +  200 H</a:t>
            </a:r>
            <a:r>
              <a:rPr lang="de-DE" b="1" baseline="-25000" dirty="0">
                <a:solidFill>
                  <a:srgbClr val="FF0000"/>
                </a:solidFill>
                <a:sym typeface="Wingdings" panose="05000000000000000000" pitchFamily="2" charset="2"/>
              </a:rPr>
              <a:t>2</a:t>
            </a:r>
            <a:r>
              <a:rPr lang="de-DE" b="1" dirty="0">
                <a:solidFill>
                  <a:srgbClr val="FF0000"/>
                </a:solidFill>
                <a:sym typeface="Wingdings" panose="05000000000000000000" pitchFamily="2" charset="2"/>
              </a:rPr>
              <a:t>O  </a:t>
            </a:r>
          </a:p>
          <a:p>
            <a:pPr marL="0" indent="0">
              <a:buNone/>
            </a:pPr>
            <a:endParaRPr lang="de-DE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de-DE" b="1" dirty="0">
                <a:sym typeface="Wingdings" panose="05000000000000000000" pitchFamily="2" charset="2"/>
              </a:rPr>
              <a:t>pH  12,6  =&gt; </a:t>
            </a:r>
            <a:r>
              <a:rPr lang="de-DE" b="1" dirty="0"/>
              <a:t> H</a:t>
            </a:r>
            <a:r>
              <a:rPr lang="de-DE" b="1" baseline="-25000" dirty="0"/>
              <a:t>3</a:t>
            </a:r>
            <a:r>
              <a:rPr lang="de-DE" b="1" dirty="0"/>
              <a:t>O</a:t>
            </a:r>
            <a:r>
              <a:rPr lang="de-DE" b="1" baseline="30000" dirty="0"/>
              <a:t>+</a:t>
            </a:r>
            <a:r>
              <a:rPr lang="de-DE" b="1" dirty="0"/>
              <a:t> - Ionenkonzentration im pico-mol-Bereich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Konzentrationsdifferenz von Natrium und Chlorid verschiebt </a:t>
            </a:r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das Ionenprodukt des Wassers, bestimmt den pH</a:t>
            </a:r>
          </a:p>
        </p:txBody>
      </p:sp>
    </p:spTree>
    <p:extLst>
      <p:ext uri="{BB962C8B-B14F-4D97-AF65-F5344CB8AC3E}">
        <p14:creationId xmlns:p14="http://schemas.microsoft.com/office/powerpoint/2010/main" val="3972444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5BFD1A-F5F1-4893-97F6-2950D7C03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solidFill>
                  <a:srgbClr val="FF0000"/>
                </a:solidFill>
              </a:rPr>
              <a:t>Starke Ionen Differenz  (SID)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0E9B6F1-B59A-4B8E-9848-9EB771D868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Grundstruktur des Plasmas</a:t>
            </a:r>
          </a:p>
          <a:p>
            <a:pPr marL="0" indent="0">
              <a:buNone/>
            </a:pPr>
            <a:r>
              <a:rPr lang="de-DE" b="1" dirty="0"/>
              <a:t>140 Na</a:t>
            </a:r>
            <a:r>
              <a:rPr lang="de-DE" b="1" baseline="30000" dirty="0"/>
              <a:t>+</a:t>
            </a:r>
            <a:r>
              <a:rPr lang="de-DE" b="1" dirty="0"/>
              <a:t>  +  40  OH</a:t>
            </a:r>
            <a:r>
              <a:rPr lang="de-DE" b="1" baseline="30000" dirty="0"/>
              <a:t>- </a:t>
            </a:r>
            <a:r>
              <a:rPr lang="de-DE" b="1" dirty="0"/>
              <a:t> +  100 Cl</a:t>
            </a:r>
            <a:r>
              <a:rPr lang="de-DE" b="1" baseline="30000" dirty="0"/>
              <a:t>- </a:t>
            </a:r>
            <a:r>
              <a:rPr lang="de-DE" b="1" dirty="0"/>
              <a:t>  +  H</a:t>
            </a:r>
            <a:r>
              <a:rPr lang="de-DE" b="1" baseline="-25000" dirty="0"/>
              <a:t>3</a:t>
            </a:r>
            <a:r>
              <a:rPr lang="de-DE" b="1" dirty="0"/>
              <a:t>O</a:t>
            </a:r>
            <a:r>
              <a:rPr lang="de-DE" b="1" baseline="30000" dirty="0"/>
              <a:t>+</a:t>
            </a:r>
            <a:r>
              <a:rPr lang="de-DE" b="1" dirty="0"/>
              <a:t>            pH 12,6</a:t>
            </a:r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r>
              <a:rPr lang="de-DE" b="1" dirty="0"/>
              <a:t>Differenz der starken Ionen Natrium und Chlorid:</a:t>
            </a:r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SID</a:t>
            </a:r>
            <a:r>
              <a:rPr lang="de-DE" b="1" dirty="0"/>
              <a:t> =  40 mmol/l</a:t>
            </a:r>
          </a:p>
          <a:p>
            <a:endParaRPr lang="de-DE" dirty="0"/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pH-Veränderung durch:</a:t>
            </a:r>
          </a:p>
          <a:p>
            <a:pPr marL="0" indent="0">
              <a:buNone/>
            </a:pPr>
            <a:r>
              <a:rPr lang="de-DE" b="1" dirty="0"/>
              <a:t>-  Veränderung der SID</a:t>
            </a:r>
          </a:p>
          <a:p>
            <a:pPr marL="0" indent="0">
              <a:buNone/>
            </a:pPr>
            <a:r>
              <a:rPr lang="de-DE" b="1" dirty="0"/>
              <a:t>-  Veränderung </a:t>
            </a:r>
            <a:r>
              <a:rPr lang="de-DE" b="1" dirty="0">
                <a:solidFill>
                  <a:srgbClr val="FF0000"/>
                </a:solidFill>
              </a:rPr>
              <a:t>in</a:t>
            </a:r>
            <a:r>
              <a:rPr lang="de-DE" b="1" dirty="0"/>
              <a:t> der SID</a:t>
            </a:r>
          </a:p>
        </p:txBody>
      </p:sp>
    </p:spTree>
    <p:extLst>
      <p:ext uri="{BB962C8B-B14F-4D97-AF65-F5344CB8AC3E}">
        <p14:creationId xmlns:p14="http://schemas.microsoft.com/office/powerpoint/2010/main" val="1226335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6CB0AF-C2CE-4076-9B76-07CA4E766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solidFill>
                  <a:srgbClr val="FF0000"/>
                </a:solidFill>
              </a:rPr>
              <a:t>Dysnatriämien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1A77F03-BAE5-4BA9-8DBF-0ABC014F9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031" y="1582220"/>
            <a:ext cx="11825556" cy="491065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Hypernatriäme Alkalose</a:t>
            </a:r>
          </a:p>
          <a:p>
            <a:pPr marL="0" indent="0">
              <a:buNone/>
            </a:pPr>
            <a:r>
              <a:rPr lang="de-DE" dirty="0"/>
              <a:t>  </a:t>
            </a:r>
            <a:r>
              <a:rPr lang="de-DE" b="1" dirty="0">
                <a:solidFill>
                  <a:srgbClr val="FF0000"/>
                </a:solidFill>
              </a:rPr>
              <a:t>150  Na</a:t>
            </a:r>
            <a:r>
              <a:rPr lang="de-DE" b="1" baseline="30000" dirty="0">
                <a:solidFill>
                  <a:srgbClr val="FF0000"/>
                </a:solidFill>
              </a:rPr>
              <a:t>+</a:t>
            </a:r>
            <a:r>
              <a:rPr lang="de-DE" b="1" dirty="0">
                <a:solidFill>
                  <a:srgbClr val="FF0000"/>
                </a:solidFill>
              </a:rPr>
              <a:t>  </a:t>
            </a:r>
            <a:r>
              <a:rPr lang="de-DE" b="1" dirty="0"/>
              <a:t>+  50  OH</a:t>
            </a:r>
            <a:r>
              <a:rPr lang="de-DE" b="1" baseline="30000" dirty="0"/>
              <a:t>-</a:t>
            </a:r>
            <a:r>
              <a:rPr lang="de-DE" b="1" dirty="0"/>
              <a:t>  +  100  Cl</a:t>
            </a:r>
            <a:r>
              <a:rPr lang="de-DE" b="1" baseline="30000" dirty="0"/>
              <a:t>-</a:t>
            </a:r>
            <a:r>
              <a:rPr lang="de-DE" b="1" dirty="0"/>
              <a:t>            H</a:t>
            </a:r>
            <a:r>
              <a:rPr lang="de-DE" b="1" baseline="-25000" dirty="0"/>
              <a:t>3</a:t>
            </a:r>
            <a:r>
              <a:rPr lang="de-DE" b="1" dirty="0"/>
              <a:t>O</a:t>
            </a:r>
            <a:r>
              <a:rPr lang="de-DE" b="1" baseline="30000" dirty="0"/>
              <a:t>+</a:t>
            </a:r>
            <a:r>
              <a:rPr lang="de-DE" b="1" dirty="0"/>
              <a:t>  ↓       pH  ↑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/>
              <a:t>Exsiccose, iatrogene Zufuhr (NaCl, NaBic, Antibiotika), Diabetes insipidus (ADH ↓)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>
                <a:solidFill>
                  <a:srgbClr val="FF0000"/>
                </a:solidFill>
              </a:rPr>
              <a:t>Hyponatriäme Acidose</a:t>
            </a:r>
          </a:p>
          <a:p>
            <a:pPr marL="0" indent="0">
              <a:buNone/>
            </a:pPr>
            <a:r>
              <a:rPr lang="de-DE" dirty="0"/>
              <a:t>  </a:t>
            </a:r>
            <a:r>
              <a:rPr lang="de-DE" b="1" dirty="0">
                <a:solidFill>
                  <a:srgbClr val="FF0000"/>
                </a:solidFill>
              </a:rPr>
              <a:t>130  Na</a:t>
            </a:r>
            <a:r>
              <a:rPr lang="de-DE" b="1" baseline="30000" dirty="0">
                <a:solidFill>
                  <a:srgbClr val="FF0000"/>
                </a:solidFill>
              </a:rPr>
              <a:t>+</a:t>
            </a:r>
            <a:r>
              <a:rPr lang="de-DE" b="1" dirty="0">
                <a:solidFill>
                  <a:srgbClr val="FF0000"/>
                </a:solidFill>
              </a:rPr>
              <a:t>  </a:t>
            </a:r>
            <a:r>
              <a:rPr lang="de-DE" b="1" dirty="0"/>
              <a:t>+  30  OH</a:t>
            </a:r>
            <a:r>
              <a:rPr lang="de-DE" b="1" baseline="30000" dirty="0"/>
              <a:t>-</a:t>
            </a:r>
            <a:r>
              <a:rPr lang="de-DE" b="1" dirty="0"/>
              <a:t>  +  100  Cl</a:t>
            </a:r>
            <a:r>
              <a:rPr lang="de-DE" b="1" baseline="30000" dirty="0"/>
              <a:t>-</a:t>
            </a:r>
            <a:r>
              <a:rPr lang="de-DE" b="1" dirty="0"/>
              <a:t>            H</a:t>
            </a:r>
            <a:r>
              <a:rPr lang="de-DE" b="1" baseline="-25000" dirty="0"/>
              <a:t>3</a:t>
            </a:r>
            <a:r>
              <a:rPr lang="de-DE" b="1" dirty="0"/>
              <a:t>O</a:t>
            </a:r>
            <a:r>
              <a:rPr lang="de-DE" b="1" baseline="30000" dirty="0"/>
              <a:t>+</a:t>
            </a:r>
            <a:r>
              <a:rPr lang="de-DE" b="1" dirty="0"/>
              <a:t>    ↑      pH  ↓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/>
              <a:t>Verlust (Diarrhoe), Verdünnung (G5%, Päd-2-Lösung), M. </a:t>
            </a:r>
            <a:r>
              <a:rPr lang="de-DE" b="1"/>
              <a:t>Addison,</a:t>
            </a:r>
            <a:endParaRPr lang="de-DE" b="1" dirty="0"/>
          </a:p>
          <a:p>
            <a:pPr marL="0" indent="0">
              <a:buNone/>
            </a:pPr>
            <a:r>
              <a:rPr lang="de-DE" b="1" dirty="0"/>
              <a:t>SiADH (Oxytocin, Vasopressin), SaADH (Herz-, Leberinsuffizienz)</a:t>
            </a:r>
          </a:p>
        </p:txBody>
      </p:sp>
    </p:spTree>
    <p:extLst>
      <p:ext uri="{BB962C8B-B14F-4D97-AF65-F5344CB8AC3E}">
        <p14:creationId xmlns:p14="http://schemas.microsoft.com/office/powerpoint/2010/main" val="2280840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13583</Words>
  <Application>Microsoft Office PowerPoint</Application>
  <PresentationFormat>Breitbild</PresentationFormat>
  <Paragraphs>1539</Paragraphs>
  <Slides>45</Slides>
  <Notes>12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45</vt:i4>
      </vt:variant>
    </vt:vector>
  </HeadingPairs>
  <TitlesOfParts>
    <vt:vector size="51" baseType="lpstr">
      <vt:lpstr>Arial</vt:lpstr>
      <vt:lpstr>Calibri</vt:lpstr>
      <vt:lpstr>Calibri Light</vt:lpstr>
      <vt:lpstr>Symbol</vt:lpstr>
      <vt:lpstr>Times</vt:lpstr>
      <vt:lpstr>Office Theme</vt:lpstr>
      <vt:lpstr>Säure-Basen-Haushalt und Stewart-Konzept  Anleitung für den täglichen Gebrauch</vt:lpstr>
      <vt:lpstr>PowerPoint-Präsentation</vt:lpstr>
      <vt:lpstr>          </vt:lpstr>
      <vt:lpstr>Ionenprodukt des Wassers: pH + pOH = 14</vt:lpstr>
      <vt:lpstr>      </vt:lpstr>
      <vt:lpstr>Lauge plus Säure ergibt Salz plus Wasser</vt:lpstr>
      <vt:lpstr>Grundstruktur des Plasmas</vt:lpstr>
      <vt:lpstr>Starke Ionen Differenz  (SID)</vt:lpstr>
      <vt:lpstr>Dysnatriämien</vt:lpstr>
      <vt:lpstr>Dyschlorämien</vt:lpstr>
      <vt:lpstr>Dysnatriämien  +  Dyschlorämien</vt:lpstr>
      <vt:lpstr>Base excess (Basenüberschuß)</vt:lpstr>
      <vt:lpstr>Bed side-Base excess</vt:lpstr>
      <vt:lpstr>Plasma-SID</vt:lpstr>
      <vt:lpstr>In der SID</vt:lpstr>
      <vt:lpstr>XAs, ungemessene starke Anionen</vt:lpstr>
      <vt:lpstr>   Albumin  Norm 44 g/l =&gt; 12 mmol/l negative Ladung  Hyperalbuminämie      =&gt;   klinisch irrelevant für SBH Hypalbuminämie     =&gt;  metabolische Alkalose  </vt:lpstr>
      <vt:lpstr>Ionenstruktur   (Konzentration der Ladungen in mmol/l)</vt:lpstr>
      <vt:lpstr>SBH-Algorithmus</vt:lpstr>
      <vt:lpstr>SBH-Algorithmus</vt:lpstr>
      <vt:lpstr>   SBH:  Kompensation nach Schlichtig</vt:lpstr>
      <vt:lpstr>SBH-Beispiel</vt:lpstr>
      <vt:lpstr>Wasser-, Elektrolyt- und  Säure-Basen-Haushalt ….</vt:lpstr>
      <vt:lpstr>Säure-Basen-Haushalt und Stewart-Konzept  Anleitung für den täglichen Gebrauch</vt:lpstr>
      <vt:lpstr>SBH-Algorithmus</vt:lpstr>
      <vt:lpstr>Beispiel 1</vt:lpstr>
      <vt:lpstr>Hyperchlorämie  (&gt; 100 mmol/l)</vt:lpstr>
      <vt:lpstr>Beispiel 2</vt:lpstr>
      <vt:lpstr>Beispiel 3</vt:lpstr>
      <vt:lpstr>Beispiel 4 </vt:lpstr>
      <vt:lpstr>Pufferung</vt:lpstr>
      <vt:lpstr>Beispiel 5</vt:lpstr>
      <vt:lpstr>Beispiel 6 Intraoperative BGA, biliodigestive Anastomose,  geringe Blutung, PCV, 8 -10  x  500 ml balancierte Infusion </vt:lpstr>
      <vt:lpstr>S3-Leitlinie (DGAI, 2014): Intravasale Volumentherapie bei Erwachsenen</vt:lpstr>
      <vt:lpstr>S3-Leitlinie (DGAI, 2014): Intravasale Volumentherapie bei Erwachsenen</vt:lpstr>
      <vt:lpstr>Neue Infusion: Zusammensetzung</vt:lpstr>
      <vt:lpstr>Bicarbonat in Infusion?</vt:lpstr>
      <vt:lpstr>Neue bicarbonathaltige Infusionen</vt:lpstr>
      <vt:lpstr>              Säure-Basen-Haushalt:  Blickwinkel</vt:lpstr>
      <vt:lpstr>Pufferbasen</vt:lpstr>
      <vt:lpstr>Phosphat: Puffer?</vt:lpstr>
      <vt:lpstr>           Chemieunterricht:    Wie verändert man den pH?</vt:lpstr>
      <vt:lpstr>Elektroneutralität ...</vt:lpstr>
      <vt:lpstr>   „Einfache Antworten“</vt:lpstr>
      <vt:lpstr>Elektroneutralität und Ionenprodukt</vt:lpstr>
    </vt:vector>
  </TitlesOfParts>
  <Company>Kliniken Südostbayern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SBH2</dc:title>
  <dc:creator>Hahn Ralf Dr.</dc:creator>
  <cp:lastModifiedBy>ralfludwighahn@gmail.com</cp:lastModifiedBy>
  <cp:revision>398</cp:revision>
  <cp:lastPrinted>2018-01-07T15:57:23Z</cp:lastPrinted>
  <dcterms:created xsi:type="dcterms:W3CDTF">2016-06-20T07:27:29Z</dcterms:created>
  <dcterms:modified xsi:type="dcterms:W3CDTF">2021-10-18T13:08:25Z</dcterms:modified>
</cp:coreProperties>
</file>